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75" r:id="rId3"/>
    <p:sldId id="289" r:id="rId4"/>
    <p:sldId id="265" r:id="rId5"/>
    <p:sldId id="282" r:id="rId6"/>
    <p:sldId id="297" r:id="rId7"/>
    <p:sldId id="281" r:id="rId8"/>
    <p:sldId id="284" r:id="rId9"/>
    <p:sldId id="283" r:id="rId10"/>
    <p:sldId id="298" r:id="rId11"/>
    <p:sldId id="266" r:id="rId12"/>
    <p:sldId id="285" r:id="rId13"/>
    <p:sldId id="290" r:id="rId14"/>
    <p:sldId id="291" r:id="rId15"/>
    <p:sldId id="292" r:id="rId16"/>
    <p:sldId id="293" r:id="rId17"/>
    <p:sldId id="294" r:id="rId18"/>
    <p:sldId id="299" r:id="rId19"/>
    <p:sldId id="272" r:id="rId20"/>
    <p:sldId id="301" r:id="rId21"/>
    <p:sldId id="295" r:id="rId22"/>
    <p:sldId id="302" r:id="rId23"/>
    <p:sldId id="296" r:id="rId24"/>
    <p:sldId id="303" r:id="rId25"/>
    <p:sldId id="271" r:id="rId26"/>
    <p:sldId id="280" r:id="rId2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FD7D9"/>
    <a:srgbClr val="353333"/>
    <a:srgbClr val="665741"/>
    <a:srgbClr val="BEDAE5"/>
    <a:srgbClr val="E9D3C6"/>
    <a:srgbClr val="FFD8D9"/>
    <a:srgbClr val="F7F7F7"/>
    <a:srgbClr val="797DE8"/>
    <a:srgbClr val="AD8BE1"/>
    <a:srgbClr val="E29F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44" y="35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17.jpeg>
</file>

<file path=ppt/media/image18.jpeg>
</file>

<file path=ppt/media/image19.jpeg>
</file>

<file path=ppt/media/image2.png>
</file>

<file path=ppt/media/image20.png>
</file>

<file path=ppt/media/image21.png>
</file>

<file path=ppt/media/image22.jpeg>
</file>

<file path=ppt/media/image23.png>
</file>

<file path=ppt/media/image24.png>
</file>

<file path=ppt/media/image25.jpe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07422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801736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72312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06672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16469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6590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850892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812792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64014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23847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91210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1E6E86-9C0A-4A2D-8618-9781F5C54702}" type="datetimeFigureOut">
              <a:rPr kumimoji="1" lang="ja-JP" altLang="en-US" smtClean="0"/>
              <a:t>2021/6/15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4E919F-88F7-4BB0-AC89-BD75B24D6DDB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314109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7.jpeg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7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4552121" y="1676575"/>
            <a:ext cx="3087757" cy="3087757"/>
          </a:xfrm>
          <a:prstGeom prst="rect">
            <a:avLst/>
          </a:prstGeom>
          <a:solidFill>
            <a:srgbClr val="AFD7D9"/>
          </a:solidFill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テキスト ボックス 2"/>
          <p:cNvSpPr txBox="1"/>
          <p:nvPr/>
        </p:nvSpPr>
        <p:spPr>
          <a:xfrm>
            <a:off x="3029298" y="5012811"/>
            <a:ext cx="61334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b="1" spc="-150" dirty="0" smtClean="0">
                <a:solidFill>
                  <a:schemeClr val="bg1"/>
                </a:solidFill>
              </a:rPr>
              <a:t>오프라인 기반 비대면 예약 앱 개발</a:t>
            </a:r>
            <a:endParaRPr kumimoji="1" lang="ja-JP" altLang="en-US" sz="3200" b="1" spc="-150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3671" y="5597586"/>
            <a:ext cx="26046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김 덕 일 </a:t>
            </a:r>
            <a:r>
              <a:rPr lang="en-US" altLang="ko-KR" dirty="0" smtClean="0">
                <a:solidFill>
                  <a:schemeClr val="bg1"/>
                </a:solidFill>
              </a:rPr>
              <a:t>201602012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이 지 환 </a:t>
            </a:r>
            <a:r>
              <a:rPr lang="en-US" altLang="ko-KR" dirty="0" smtClean="0">
                <a:solidFill>
                  <a:schemeClr val="bg1"/>
                </a:solidFill>
              </a:rPr>
              <a:t>201605027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이 원 진 </a:t>
            </a:r>
            <a:r>
              <a:rPr lang="en-US" altLang="ko-KR" dirty="0">
                <a:solidFill>
                  <a:schemeClr val="bg1"/>
                </a:solidFill>
              </a:rPr>
              <a:t>201602028</a:t>
            </a:r>
          </a:p>
          <a:p>
            <a:pPr algn="ctr"/>
            <a:r>
              <a:rPr lang="ko-KR" altLang="en-US" dirty="0" smtClean="0">
                <a:solidFill>
                  <a:schemeClr val="bg1"/>
                </a:solidFill>
              </a:rPr>
              <a:t>장 연 우 </a:t>
            </a:r>
            <a:r>
              <a:rPr lang="en-US" altLang="ko-KR" dirty="0" smtClean="0">
                <a:solidFill>
                  <a:schemeClr val="bg1"/>
                </a:solidFill>
              </a:rPr>
              <a:t>201505028</a:t>
            </a:r>
            <a:endParaRPr lang="en-US" altLang="ko-K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39406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4609879" y="2581234"/>
            <a:ext cx="3029997" cy="2154435"/>
            <a:chOff x="4609879" y="2581234"/>
            <a:chExt cx="3029997" cy="2154435"/>
          </a:xfrm>
        </p:grpSpPr>
        <p:sp>
          <p:nvSpPr>
            <p:cNvPr id="9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4609879" y="4150894"/>
              <a:ext cx="302999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200" b="1" spc="300" dirty="0" smtClean="0">
                  <a:solidFill>
                    <a:srgbClr val="353333"/>
                  </a:solidFill>
                </a:rPr>
                <a:t>개발과정 소개</a:t>
              </a:r>
              <a:endParaRPr kumimoji="1" lang="ja-JP" altLang="en-US" sz="3200" b="1" spc="300" dirty="0">
                <a:solidFill>
                  <a:srgbClr val="353333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58153" y="2581234"/>
              <a:ext cx="2075688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9600" dirty="0" smtClean="0">
                  <a:solidFill>
                    <a:srgbClr val="353333"/>
                  </a:solidFill>
                </a:rPr>
                <a:t>3</a:t>
              </a:r>
              <a:endParaRPr lang="ko-KR" altLang="en-US" sz="9600" dirty="0">
                <a:solidFill>
                  <a:srgbClr val="353333"/>
                </a:solidFill>
              </a:endParaRPr>
            </a:p>
          </p:txBody>
        </p:sp>
      </p:grpSp>
      <p:sp>
        <p:nvSpPr>
          <p:cNvPr id="2" name="正方形/長方形 1"/>
          <p:cNvSpPr/>
          <p:nvPr/>
        </p:nvSpPr>
        <p:spPr>
          <a:xfrm>
            <a:off x="4552119" y="1885120"/>
            <a:ext cx="3087757" cy="3087757"/>
          </a:xfrm>
          <a:prstGeom prst="rect">
            <a:avLst/>
          </a:prstGeom>
          <a:solidFill>
            <a:srgbClr val="AFD7D9"/>
          </a:solidFill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1"/>
          <p:cNvSpPr/>
          <p:nvPr/>
        </p:nvSpPr>
        <p:spPr>
          <a:xfrm>
            <a:off x="4552119" y="1885120"/>
            <a:ext cx="3087757" cy="3087757"/>
          </a:xfrm>
          <a:prstGeom prst="rect">
            <a:avLst/>
          </a:prstGeom>
          <a:noFill/>
          <a:ln w="152400">
            <a:solidFill>
              <a:srgbClr val="AFD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957594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082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전체 구상도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2" name="Picture 1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00328" y="906177"/>
            <a:ext cx="10991343" cy="581875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51906245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코드 </a:t>
            </a:r>
            <a:r>
              <a:rPr lang="ko-KR" altLang="en-US" sz="3600" b="1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주요부분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2" name="Picture 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352" y="1601982"/>
            <a:ext cx="6120003" cy="5039995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4" name="正方形/長方形 1">
            <a:extLst>
              <a:ext uri="{FF2B5EF4-FFF2-40B4-BE49-F238E27FC236}">
                <a16:creationId xmlns:a16="http://schemas.microsoft.com/office/drawing/2014/main" id="{CACB1BF2-EB4E-4F36-8540-C3A1A7F0AD1E}"/>
              </a:ext>
            </a:extLst>
          </p:cNvPr>
          <p:cNvSpPr/>
          <p:nvPr/>
        </p:nvSpPr>
        <p:spPr>
          <a:xfrm>
            <a:off x="407026" y="1161633"/>
            <a:ext cx="296326" cy="296326"/>
          </a:xfrm>
          <a:prstGeom prst="rect">
            <a:avLst/>
          </a:prstGeom>
          <a:solidFill>
            <a:srgbClr val="353333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353333"/>
              </a:solidFill>
            </a:endParaRPr>
          </a:p>
        </p:txBody>
      </p:sp>
      <p:sp>
        <p:nvSpPr>
          <p:cNvPr id="15" name="テキスト ボックス 3"/>
          <p:cNvSpPr txBox="1"/>
          <p:nvPr/>
        </p:nvSpPr>
        <p:spPr>
          <a:xfrm>
            <a:off x="703352" y="1125130"/>
            <a:ext cx="9832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회원가입 </a:t>
            </a:r>
            <a:r>
              <a:rPr lang="en-US" altLang="ko-KR" b="1" dirty="0"/>
              <a:t>(</a:t>
            </a:r>
            <a:r>
              <a:rPr lang="ko-KR" altLang="en-US" b="1" dirty="0"/>
              <a:t>이메일</a:t>
            </a:r>
            <a:r>
              <a:rPr lang="en-US" altLang="ko-KR" b="1" dirty="0"/>
              <a:t>, </a:t>
            </a:r>
            <a:r>
              <a:rPr lang="ko-KR" altLang="en-US" b="1" dirty="0"/>
              <a:t>패스워드 등 정보를 </a:t>
            </a:r>
            <a:r>
              <a:rPr lang="ko-KR" altLang="en-US" b="1" dirty="0" err="1"/>
              <a:t>입력받아</a:t>
            </a:r>
            <a:r>
              <a:rPr lang="ko-KR" altLang="en-US" b="1" dirty="0"/>
              <a:t> </a:t>
            </a:r>
            <a:r>
              <a:rPr lang="en-US" altLang="ko-KR" b="1" dirty="0"/>
              <a:t>Firebase Authentication</a:t>
            </a:r>
            <a:r>
              <a:rPr lang="ko-KR" altLang="en-US" b="1" dirty="0"/>
              <a:t>에 계정을 등록한다</a:t>
            </a:r>
            <a:r>
              <a:rPr lang="en-US" altLang="ko-KR" b="1" dirty="0" smtClean="0"/>
              <a:t>.)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34091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코드 </a:t>
            </a:r>
            <a:r>
              <a:rPr lang="ko-KR" altLang="en-US" sz="3600" b="1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주요부분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正方形/長方形 1">
            <a:extLst>
              <a:ext uri="{FF2B5EF4-FFF2-40B4-BE49-F238E27FC236}">
                <a16:creationId xmlns:a16="http://schemas.microsoft.com/office/drawing/2014/main" id="{CACB1BF2-EB4E-4F36-8540-C3A1A7F0AD1E}"/>
              </a:ext>
            </a:extLst>
          </p:cNvPr>
          <p:cNvSpPr/>
          <p:nvPr/>
        </p:nvSpPr>
        <p:spPr>
          <a:xfrm>
            <a:off x="407026" y="1161633"/>
            <a:ext cx="296326" cy="296326"/>
          </a:xfrm>
          <a:prstGeom prst="rect">
            <a:avLst/>
          </a:prstGeom>
          <a:solidFill>
            <a:srgbClr val="353333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353333"/>
              </a:solidFill>
            </a:endParaRPr>
          </a:p>
        </p:txBody>
      </p:sp>
      <p:sp>
        <p:nvSpPr>
          <p:cNvPr id="15" name="テキスト ボックス 3"/>
          <p:cNvSpPr txBox="1"/>
          <p:nvPr/>
        </p:nvSpPr>
        <p:spPr>
          <a:xfrm>
            <a:off x="703352" y="1125130"/>
            <a:ext cx="97770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ko-KR" altLang="en-US" b="1" dirty="0"/>
              <a:t>결제 시스템 </a:t>
            </a:r>
            <a:r>
              <a:rPr lang="en-US" altLang="ko-KR" b="1" dirty="0"/>
              <a:t>(</a:t>
            </a:r>
            <a:r>
              <a:rPr lang="ko-KR" altLang="en-US" b="1" dirty="0"/>
              <a:t>결제를 위한 결제 페이지를 불러오며 주문한 내용에 맞게 결제를 진행할 수 있다</a:t>
            </a:r>
            <a:r>
              <a:rPr lang="en-US" altLang="ko-KR" b="1" dirty="0"/>
              <a:t>.)</a:t>
            </a:r>
            <a:endParaRPr lang="ko-KR" altLang="en-US" dirty="0"/>
          </a:p>
        </p:txBody>
      </p:sp>
      <p:pic>
        <p:nvPicPr>
          <p:cNvPr id="9" name="Picture 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351" y="1546354"/>
            <a:ext cx="6688833" cy="1987306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10" name="正方形/長方形 1">
            <a:extLst>
              <a:ext uri="{FF2B5EF4-FFF2-40B4-BE49-F238E27FC236}">
                <a16:creationId xmlns:a16="http://schemas.microsoft.com/office/drawing/2014/main" id="{CACB1BF2-EB4E-4F36-8540-C3A1A7F0AD1E}"/>
              </a:ext>
            </a:extLst>
          </p:cNvPr>
          <p:cNvSpPr/>
          <p:nvPr/>
        </p:nvSpPr>
        <p:spPr>
          <a:xfrm>
            <a:off x="407026" y="3949290"/>
            <a:ext cx="296326" cy="296326"/>
          </a:xfrm>
          <a:prstGeom prst="rect">
            <a:avLst/>
          </a:prstGeom>
          <a:solidFill>
            <a:srgbClr val="353333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353333"/>
              </a:solidFill>
            </a:endParaRPr>
          </a:p>
        </p:txBody>
      </p:sp>
      <p:sp>
        <p:nvSpPr>
          <p:cNvPr id="11" name="テキスト ボックス 3"/>
          <p:cNvSpPr txBox="1"/>
          <p:nvPr/>
        </p:nvSpPr>
        <p:spPr>
          <a:xfrm>
            <a:off x="703352" y="3912787"/>
            <a:ext cx="64299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ko-KR" altLang="en-US" b="1" dirty="0"/>
              <a:t>소비자 주문내역 </a:t>
            </a:r>
            <a:r>
              <a:rPr lang="en-US" altLang="ko-KR" b="1" dirty="0"/>
              <a:t>(</a:t>
            </a:r>
            <a:r>
              <a:rPr lang="ko-KR" altLang="en-US" b="1" dirty="0"/>
              <a:t>주문한 데이터를 주문내역 </a:t>
            </a:r>
            <a:r>
              <a:rPr lang="en-US" altLang="ko-KR" b="1" dirty="0"/>
              <a:t>DB</a:t>
            </a:r>
            <a:r>
              <a:rPr lang="ko-KR" altLang="en-US" b="1" dirty="0"/>
              <a:t>에 추가한다</a:t>
            </a:r>
            <a:r>
              <a:rPr lang="en-US" altLang="ko-KR" b="1" dirty="0"/>
              <a:t>.)</a:t>
            </a:r>
            <a:endParaRPr lang="ko-KR" altLang="en-US" dirty="0"/>
          </a:p>
        </p:txBody>
      </p:sp>
      <p:pic>
        <p:nvPicPr>
          <p:cNvPr id="13" name="Picture 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351" y="4368478"/>
            <a:ext cx="6688833" cy="1987306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3515011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코드 </a:t>
            </a:r>
            <a:r>
              <a:rPr lang="ko-KR" altLang="en-US" sz="3600" b="1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주요부분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正方形/長方形 1">
            <a:extLst>
              <a:ext uri="{FF2B5EF4-FFF2-40B4-BE49-F238E27FC236}">
                <a16:creationId xmlns:a16="http://schemas.microsoft.com/office/drawing/2014/main" id="{CACB1BF2-EB4E-4F36-8540-C3A1A7F0AD1E}"/>
              </a:ext>
            </a:extLst>
          </p:cNvPr>
          <p:cNvSpPr/>
          <p:nvPr/>
        </p:nvSpPr>
        <p:spPr>
          <a:xfrm>
            <a:off x="407026" y="1161633"/>
            <a:ext cx="296326" cy="296326"/>
          </a:xfrm>
          <a:prstGeom prst="rect">
            <a:avLst/>
          </a:prstGeom>
          <a:solidFill>
            <a:srgbClr val="353333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353333"/>
              </a:solidFill>
            </a:endParaRPr>
          </a:p>
        </p:txBody>
      </p:sp>
      <p:sp>
        <p:nvSpPr>
          <p:cNvPr id="15" name="テキスト ボックス 3"/>
          <p:cNvSpPr txBox="1"/>
          <p:nvPr/>
        </p:nvSpPr>
        <p:spPr>
          <a:xfrm>
            <a:off x="703352" y="1125130"/>
            <a:ext cx="890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ko-KR" altLang="en-US" b="1" dirty="0"/>
              <a:t>소비자 주문내역 </a:t>
            </a:r>
            <a:r>
              <a:rPr lang="en-US" altLang="ko-KR" b="1" dirty="0"/>
              <a:t>(DB</a:t>
            </a:r>
            <a:r>
              <a:rPr lang="ko-KR" altLang="en-US" b="1" dirty="0"/>
              <a:t>에서 주문내역을 불러와서 </a:t>
            </a:r>
            <a:r>
              <a:rPr lang="en-US" altLang="ko-KR" b="1" dirty="0" err="1"/>
              <a:t>RecyclerView</a:t>
            </a:r>
            <a:r>
              <a:rPr lang="ko-KR" altLang="en-US" b="1" dirty="0"/>
              <a:t>에 추가하고 갱신한다</a:t>
            </a:r>
            <a:r>
              <a:rPr lang="en-US" altLang="ko-KR" b="1" dirty="0"/>
              <a:t>.)</a:t>
            </a:r>
            <a:endParaRPr lang="ko-KR" altLang="en-US" dirty="0"/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352" y="1602358"/>
            <a:ext cx="6148070" cy="182664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30650974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코드 </a:t>
            </a:r>
            <a:r>
              <a:rPr lang="ko-KR" altLang="en-US" sz="3600" b="1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주요부분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正方形/長方形 1">
            <a:extLst>
              <a:ext uri="{FF2B5EF4-FFF2-40B4-BE49-F238E27FC236}">
                <a16:creationId xmlns:a16="http://schemas.microsoft.com/office/drawing/2014/main" id="{CACB1BF2-EB4E-4F36-8540-C3A1A7F0AD1E}"/>
              </a:ext>
            </a:extLst>
          </p:cNvPr>
          <p:cNvSpPr/>
          <p:nvPr/>
        </p:nvSpPr>
        <p:spPr>
          <a:xfrm>
            <a:off x="407026" y="808708"/>
            <a:ext cx="296326" cy="296326"/>
          </a:xfrm>
          <a:prstGeom prst="rect">
            <a:avLst/>
          </a:prstGeom>
          <a:solidFill>
            <a:srgbClr val="353333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353333"/>
              </a:solidFill>
            </a:endParaRPr>
          </a:p>
        </p:txBody>
      </p:sp>
      <p:sp>
        <p:nvSpPr>
          <p:cNvPr id="15" name="テキスト ボックス 3"/>
          <p:cNvSpPr txBox="1"/>
          <p:nvPr/>
        </p:nvSpPr>
        <p:spPr>
          <a:xfrm>
            <a:off x="703352" y="772205"/>
            <a:ext cx="54425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dirty="0"/>
              <a:t>판매자 </a:t>
            </a:r>
            <a:r>
              <a:rPr lang="ko-KR" altLang="en-US" b="1" dirty="0" err="1"/>
              <a:t>매장등록</a:t>
            </a:r>
            <a:r>
              <a:rPr lang="ko-KR" altLang="en-US" b="1" dirty="0"/>
              <a:t> </a:t>
            </a:r>
            <a:r>
              <a:rPr lang="en-US" altLang="ko-KR" b="1" dirty="0"/>
              <a:t>(</a:t>
            </a:r>
            <a:r>
              <a:rPr lang="ko-KR" altLang="en-US" b="1" dirty="0"/>
              <a:t>매장 정보를 </a:t>
            </a:r>
            <a:r>
              <a:rPr lang="ko-KR" altLang="en-US" b="1" dirty="0" err="1"/>
              <a:t>입력받고</a:t>
            </a:r>
            <a:r>
              <a:rPr lang="ko-KR" altLang="en-US" b="1" dirty="0"/>
              <a:t> </a:t>
            </a:r>
            <a:r>
              <a:rPr lang="en-US" altLang="ko-KR" b="1" dirty="0"/>
              <a:t>DB</a:t>
            </a:r>
            <a:r>
              <a:rPr lang="ko-KR" altLang="en-US" b="1" dirty="0"/>
              <a:t>에 등록</a:t>
            </a:r>
            <a:r>
              <a:rPr lang="en-US" altLang="ko-KR" b="1" dirty="0" smtClean="0"/>
              <a:t>)</a:t>
            </a:r>
            <a:endParaRPr lang="ko-KR" altLang="en-US" dirty="0"/>
          </a:p>
        </p:txBody>
      </p:sp>
      <p:pic>
        <p:nvPicPr>
          <p:cNvPr id="10" name="Picture 13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352" y="1178040"/>
            <a:ext cx="6018290" cy="5491177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30126164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코드 </a:t>
            </a:r>
            <a:r>
              <a:rPr lang="ko-KR" altLang="en-US" sz="3600" b="1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주요부분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正方形/長方形 1">
            <a:extLst>
              <a:ext uri="{FF2B5EF4-FFF2-40B4-BE49-F238E27FC236}">
                <a16:creationId xmlns:a16="http://schemas.microsoft.com/office/drawing/2014/main" id="{CACB1BF2-EB4E-4F36-8540-C3A1A7F0AD1E}"/>
              </a:ext>
            </a:extLst>
          </p:cNvPr>
          <p:cNvSpPr/>
          <p:nvPr/>
        </p:nvSpPr>
        <p:spPr>
          <a:xfrm>
            <a:off x="407026" y="808708"/>
            <a:ext cx="296326" cy="296326"/>
          </a:xfrm>
          <a:prstGeom prst="rect">
            <a:avLst/>
          </a:prstGeom>
          <a:solidFill>
            <a:srgbClr val="353333"/>
          </a:solidFill>
          <a:ln w="152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rgbClr val="353333"/>
              </a:solidFill>
            </a:endParaRPr>
          </a:p>
        </p:txBody>
      </p:sp>
      <p:sp>
        <p:nvSpPr>
          <p:cNvPr id="15" name="テキスト ボックス 3"/>
          <p:cNvSpPr txBox="1"/>
          <p:nvPr/>
        </p:nvSpPr>
        <p:spPr>
          <a:xfrm>
            <a:off x="703352" y="772205"/>
            <a:ext cx="9135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altLang="ko-KR" b="1" dirty="0" err="1"/>
              <a:t>판매자</a:t>
            </a:r>
            <a:r>
              <a:rPr lang="en-US" altLang="ko-KR" b="1" dirty="0"/>
              <a:t> </a:t>
            </a:r>
            <a:r>
              <a:rPr lang="en-US" altLang="ko-KR" b="1" dirty="0" err="1"/>
              <a:t>메뉴등록</a:t>
            </a:r>
            <a:r>
              <a:rPr lang="en-US" altLang="ko-KR" b="1" dirty="0"/>
              <a:t> (</a:t>
            </a:r>
            <a:r>
              <a:rPr lang="en-US" altLang="ko-KR" b="1" dirty="0" err="1"/>
              <a:t>이미지</a:t>
            </a:r>
            <a:r>
              <a:rPr lang="en-US" altLang="ko-KR" b="1" dirty="0"/>
              <a:t>(</a:t>
            </a:r>
            <a:r>
              <a:rPr lang="en-US" altLang="ko-KR" b="1" dirty="0" err="1"/>
              <a:t>Storage등록</a:t>
            </a:r>
            <a:r>
              <a:rPr lang="en-US" altLang="ko-KR" b="1" dirty="0"/>
              <a:t>), </a:t>
            </a:r>
            <a:r>
              <a:rPr lang="en-US" altLang="ko-KR" b="1" dirty="0" err="1"/>
              <a:t>메뉴</a:t>
            </a:r>
            <a:r>
              <a:rPr lang="en-US" altLang="ko-KR" b="1" dirty="0"/>
              <a:t> </a:t>
            </a:r>
            <a:r>
              <a:rPr lang="en-US" altLang="ko-KR" b="1" dirty="0" err="1"/>
              <a:t>정보</a:t>
            </a:r>
            <a:r>
              <a:rPr lang="en-US" altLang="ko-KR" b="1" dirty="0"/>
              <a:t>(Cloud </a:t>
            </a:r>
            <a:r>
              <a:rPr lang="en-US" altLang="ko-KR" b="1" dirty="0" err="1"/>
              <a:t>Firestore</a:t>
            </a:r>
            <a:r>
              <a:rPr lang="en-US" altLang="ko-KR" b="1" dirty="0"/>
              <a:t> </a:t>
            </a:r>
            <a:r>
              <a:rPr lang="en-US" altLang="ko-KR" b="1" dirty="0" err="1"/>
              <a:t>등록</a:t>
            </a:r>
            <a:r>
              <a:rPr lang="en-US" altLang="ko-KR" b="1" dirty="0"/>
              <a:t>)를 </a:t>
            </a:r>
            <a:r>
              <a:rPr lang="en-US" altLang="ko-KR" b="1" dirty="0" err="1"/>
              <a:t>DB에</a:t>
            </a:r>
            <a:r>
              <a:rPr lang="en-US" altLang="ko-KR" b="1" dirty="0"/>
              <a:t> </a:t>
            </a:r>
            <a:r>
              <a:rPr lang="en-US" altLang="ko-KR" b="1" dirty="0" err="1"/>
              <a:t>추가</a:t>
            </a:r>
            <a:r>
              <a:rPr lang="en-US" altLang="ko-KR" b="1" dirty="0"/>
              <a:t>)</a:t>
            </a:r>
          </a:p>
        </p:txBody>
      </p:sp>
      <p:pic>
        <p:nvPicPr>
          <p:cNvPr id="9" name="Picture 15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352" y="1193429"/>
            <a:ext cx="6148070" cy="3876548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484458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코드 </a:t>
            </a:r>
            <a:r>
              <a:rPr lang="ko-KR" altLang="en-US" sz="3600" b="1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주요부분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テキスト ボックス 3"/>
          <p:cNvSpPr txBox="1"/>
          <p:nvPr/>
        </p:nvSpPr>
        <p:spPr>
          <a:xfrm>
            <a:off x="703352" y="772205"/>
            <a:ext cx="110039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ko-KR" altLang="en-US" b="1" dirty="0"/>
              <a:t>판매자 </a:t>
            </a:r>
            <a:r>
              <a:rPr lang="ko-KR" altLang="en-US" b="1" dirty="0" err="1"/>
              <a:t>주문리스트</a:t>
            </a:r>
            <a:r>
              <a:rPr lang="ko-KR" altLang="en-US" b="1" dirty="0"/>
              <a:t> </a:t>
            </a:r>
            <a:r>
              <a:rPr lang="en-US" altLang="ko-KR" b="1" dirty="0"/>
              <a:t>(DB</a:t>
            </a:r>
            <a:r>
              <a:rPr lang="ko-KR" altLang="en-US" b="1" dirty="0"/>
              <a:t>에서 주문리스트를 가져와 리스트에 추가 </a:t>
            </a:r>
            <a:r>
              <a:rPr lang="en-US" altLang="ko-KR" b="1" dirty="0"/>
              <a:t>/ </a:t>
            </a:r>
            <a:r>
              <a:rPr lang="en-US" altLang="ko-KR" b="1" dirty="0" err="1"/>
              <a:t>RecyclerView</a:t>
            </a:r>
            <a:r>
              <a:rPr lang="ko-KR" altLang="en-US" b="1" dirty="0"/>
              <a:t>에 추가하고 어댑터 갱신</a:t>
            </a:r>
            <a:r>
              <a:rPr lang="en-US" altLang="ko-KR" b="1" dirty="0"/>
              <a:t>)</a:t>
            </a:r>
            <a:endParaRPr lang="ko-KR" altLang="en-US" dirty="0"/>
          </a:p>
        </p:txBody>
      </p:sp>
      <p:pic>
        <p:nvPicPr>
          <p:cNvPr id="10" name="Picture 17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3352" y="1193429"/>
            <a:ext cx="6148070" cy="3544189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6" name="직사각형 5"/>
          <p:cNvSpPr/>
          <p:nvPr/>
        </p:nvSpPr>
        <p:spPr>
          <a:xfrm>
            <a:off x="407027" y="808708"/>
            <a:ext cx="296326" cy="296326"/>
          </a:xfrm>
          <a:prstGeom prst="rect">
            <a:avLst/>
          </a:prstGeom>
          <a:solidFill>
            <a:srgbClr val="35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65399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4669965" y="2581234"/>
            <a:ext cx="2852063" cy="2215991"/>
            <a:chOff x="4669965" y="2581234"/>
            <a:chExt cx="2852063" cy="2215991"/>
          </a:xfrm>
        </p:grpSpPr>
        <p:sp>
          <p:nvSpPr>
            <p:cNvPr id="9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4669965" y="4150894"/>
              <a:ext cx="28520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600" b="1" spc="300" smtClean="0">
                  <a:solidFill>
                    <a:srgbClr val="353333"/>
                  </a:solidFill>
                </a:rPr>
                <a:t>최종 결과물</a:t>
              </a:r>
              <a:endParaRPr kumimoji="1" lang="ja-JP" altLang="en-US" sz="3600" b="1" spc="300" dirty="0">
                <a:solidFill>
                  <a:srgbClr val="353333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58153" y="2581234"/>
              <a:ext cx="2075688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9600" dirty="0" smtClean="0">
                  <a:solidFill>
                    <a:srgbClr val="353333"/>
                  </a:solidFill>
                </a:rPr>
                <a:t>4</a:t>
              </a:r>
              <a:endParaRPr lang="ko-KR" altLang="en-US" sz="9600" dirty="0">
                <a:solidFill>
                  <a:srgbClr val="353333"/>
                </a:solidFill>
              </a:endParaRPr>
            </a:p>
          </p:txBody>
        </p:sp>
      </p:grpSp>
      <p:sp>
        <p:nvSpPr>
          <p:cNvPr id="2" name="正方形/長方形 1"/>
          <p:cNvSpPr/>
          <p:nvPr/>
        </p:nvSpPr>
        <p:spPr>
          <a:xfrm>
            <a:off x="4552119" y="1885120"/>
            <a:ext cx="3087757" cy="3087757"/>
          </a:xfrm>
          <a:prstGeom prst="rect">
            <a:avLst/>
          </a:prstGeom>
          <a:solidFill>
            <a:srgbClr val="AFD7D9"/>
          </a:solidFill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1"/>
          <p:cNvSpPr/>
          <p:nvPr/>
        </p:nvSpPr>
        <p:spPr>
          <a:xfrm>
            <a:off x="4552119" y="1885120"/>
            <a:ext cx="3087757" cy="3087757"/>
          </a:xfrm>
          <a:prstGeom prst="rect">
            <a:avLst/>
          </a:prstGeom>
          <a:noFill/>
          <a:ln w="152400">
            <a:solidFill>
              <a:srgbClr val="AFD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0723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">
            <a:extLst>
              <a:ext uri="{FF2B5EF4-FFF2-40B4-BE49-F238E27FC236}">
                <a16:creationId xmlns:a16="http://schemas.microsoft.com/office/drawing/2014/main" id="{7CDA36B9-65C3-491A-A76B-36A9AA7385B4}"/>
              </a:ext>
            </a:extLst>
          </p:cNvPr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2">
            <a:extLst>
              <a:ext uri="{FF2B5EF4-FFF2-40B4-BE49-F238E27FC236}">
                <a16:creationId xmlns:a16="http://schemas.microsoft.com/office/drawing/2014/main" id="{F7E9A8EE-42C7-4810-ADB7-B3996E7C335D}"/>
              </a:ext>
            </a:extLst>
          </p:cNvPr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3">
            <a:extLst>
              <a:ext uri="{FF2B5EF4-FFF2-40B4-BE49-F238E27FC236}">
                <a16:creationId xmlns:a16="http://schemas.microsoft.com/office/drawing/2014/main" id="{752E1EAB-E9CF-455E-B8C2-6B1CED7CD2EA}"/>
              </a:ext>
            </a:extLst>
          </p:cNvPr>
          <p:cNvSpPr txBox="1"/>
          <p:nvPr/>
        </p:nvSpPr>
        <p:spPr>
          <a:xfrm>
            <a:off x="1274182" y="198782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결과물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テキスト ボックス 4">
            <a:extLst>
              <a:ext uri="{FF2B5EF4-FFF2-40B4-BE49-F238E27FC236}">
                <a16:creationId xmlns:a16="http://schemas.microsoft.com/office/drawing/2014/main" id="{FA99416C-6A5F-4A73-8730-0ED3114B813D}"/>
              </a:ext>
            </a:extLst>
          </p:cNvPr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7" name="Picture 19"/>
          <p:cNvPicPr>
            <a:picLocks noChangeAspect="1"/>
          </p:cNvPicPr>
          <p:nvPr/>
        </p:nvPicPr>
        <p:blipFill rotWithShape="1">
          <a:blip r:embed="rId2">
            <a:extLst/>
          </a:blip>
          <a:srcRect t="3066"/>
          <a:stretch/>
        </p:blipFill>
        <p:spPr>
          <a:xfrm>
            <a:off x="703352" y="1376218"/>
            <a:ext cx="2159889" cy="3838581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8" name="Picture 21"/>
          <p:cNvPicPr>
            <a:picLocks noChangeAspect="1"/>
          </p:cNvPicPr>
          <p:nvPr/>
        </p:nvPicPr>
        <p:blipFill rotWithShape="1">
          <a:blip r:embed="rId3">
            <a:extLst/>
          </a:blip>
          <a:srcRect t="2833"/>
          <a:stretch/>
        </p:blipFill>
        <p:spPr>
          <a:xfrm>
            <a:off x="3583790" y="1366982"/>
            <a:ext cx="2159889" cy="384781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19" name="Picture 23"/>
          <p:cNvPicPr>
            <a:picLocks noChangeAspect="1"/>
          </p:cNvPicPr>
          <p:nvPr/>
        </p:nvPicPr>
        <p:blipFill rotWithShape="1">
          <a:blip r:embed="rId4">
            <a:extLst/>
          </a:blip>
          <a:srcRect t="3299"/>
          <a:stretch/>
        </p:blipFill>
        <p:spPr>
          <a:xfrm>
            <a:off x="6464228" y="1385455"/>
            <a:ext cx="2159889" cy="3829341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7" name="TextBox 6"/>
          <p:cNvSpPr txBox="1"/>
          <p:nvPr/>
        </p:nvSpPr>
        <p:spPr>
          <a:xfrm>
            <a:off x="703352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err="1"/>
              <a:t>인트로</a:t>
            </a:r>
            <a:r>
              <a:rPr lang="ko-KR" altLang="en-US" dirty="0"/>
              <a:t> </a:t>
            </a:r>
            <a:r>
              <a:rPr lang="ko-KR" altLang="en-US" dirty="0" smtClean="0"/>
              <a:t>화면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583789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로그인 화면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64226" y="5214796"/>
            <a:ext cx="2159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소비자 메인 화면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344662" y="5214796"/>
            <a:ext cx="2159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소비자 카테고리 별 매장</a:t>
            </a:r>
            <a:endParaRPr lang="ko-KR" altLang="en-US" dirty="0"/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9344551" y="1273872"/>
            <a:ext cx="2160000" cy="3831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74337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"/>
            <a:ext cx="12192000" cy="1181457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sz="500"/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54B06272-D923-4A3E-9139-6A17E7858F83}"/>
              </a:ext>
            </a:extLst>
          </p:cNvPr>
          <p:cNvSpPr txBox="1"/>
          <p:nvPr/>
        </p:nvSpPr>
        <p:spPr>
          <a:xfrm>
            <a:off x="378051" y="224425"/>
            <a:ext cx="414927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4000" b="1" spc="-150" dirty="0">
                <a:solidFill>
                  <a:schemeClr val="bg1"/>
                </a:solidFill>
              </a:rPr>
              <a:t>Table of Contents</a:t>
            </a:r>
            <a:endParaRPr kumimoji="1" lang="ja-JP" altLang="en-US" sz="4000" b="1" spc="-150" dirty="0">
              <a:solidFill>
                <a:schemeClr val="bg1"/>
              </a:solidFill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306975" y="2720861"/>
            <a:ext cx="4089569" cy="734085"/>
            <a:chOff x="572692" y="1719596"/>
            <a:chExt cx="4089569" cy="734085"/>
          </a:xfrm>
        </p:grpSpPr>
        <p:sp>
          <p:nvSpPr>
            <p:cNvPr id="7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1310061" y="1807350"/>
              <a:ext cx="335220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600" b="1" spc="300" dirty="0" smtClean="0">
                  <a:solidFill>
                    <a:srgbClr val="353333"/>
                  </a:solidFill>
                </a:rPr>
                <a:t>프로젝트 소개</a:t>
              </a:r>
              <a:endParaRPr kumimoji="1" lang="ja-JP" altLang="en-US" sz="3600" b="1" spc="300" dirty="0">
                <a:solidFill>
                  <a:srgbClr val="353333"/>
                </a:solidFill>
              </a:endParaRPr>
            </a:p>
          </p:txBody>
        </p:sp>
        <p:grpSp>
          <p:nvGrpSpPr>
            <p:cNvPr id="4" name="그룹 3"/>
            <p:cNvGrpSpPr/>
            <p:nvPr/>
          </p:nvGrpSpPr>
          <p:grpSpPr>
            <a:xfrm>
              <a:off x="572692" y="1719596"/>
              <a:ext cx="737369" cy="723931"/>
              <a:chOff x="572692" y="1719596"/>
              <a:chExt cx="737369" cy="723931"/>
            </a:xfrm>
          </p:grpSpPr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7A0F9463-4505-451F-8BF5-877E3F648D14}"/>
                  </a:ext>
                </a:extLst>
              </p:cNvPr>
              <p:cNvSpPr txBox="1"/>
              <p:nvPr/>
            </p:nvSpPr>
            <p:spPr>
              <a:xfrm flipH="1">
                <a:off x="572692" y="1719596"/>
                <a:ext cx="7373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spc="300" dirty="0" smtClean="0">
                    <a:solidFill>
                      <a:srgbClr val="353333"/>
                    </a:solidFill>
                  </a:rPr>
                  <a:t>02</a:t>
                </a:r>
                <a:endParaRPr lang="ko-KR" altLang="en-US" b="1" spc="300" dirty="0">
                  <a:solidFill>
                    <a:srgbClr val="353333"/>
                  </a:solidFill>
                </a:endParaRPr>
              </a:p>
            </p:txBody>
          </p:sp>
          <p:sp>
            <p:nvSpPr>
              <p:cNvPr id="19" name="正方形/長方形 1">
                <a:extLst>
                  <a:ext uri="{FF2B5EF4-FFF2-40B4-BE49-F238E27FC236}">
                    <a16:creationId xmlns:a16="http://schemas.microsoft.com/office/drawing/2014/main" id="{CACB1BF2-EB4E-4F36-8540-C3A1A7F0AD1E}"/>
                  </a:ext>
                </a:extLst>
              </p:cNvPr>
              <p:cNvSpPr/>
              <p:nvPr/>
            </p:nvSpPr>
            <p:spPr>
              <a:xfrm>
                <a:off x="764078" y="2147201"/>
                <a:ext cx="296326" cy="296326"/>
              </a:xfrm>
              <a:prstGeom prst="rect">
                <a:avLst/>
              </a:prstGeom>
              <a:solidFill>
                <a:srgbClr val="AFD7D9"/>
              </a:solidFill>
              <a:ln w="152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353333"/>
                  </a:solidFill>
                </a:endParaRPr>
              </a:p>
            </p:txBody>
          </p:sp>
        </p:grpSp>
      </p:grpSp>
      <p:grpSp>
        <p:nvGrpSpPr>
          <p:cNvPr id="15" name="그룹 14"/>
          <p:cNvGrpSpPr/>
          <p:nvPr/>
        </p:nvGrpSpPr>
        <p:grpSpPr>
          <a:xfrm>
            <a:off x="1306975" y="1589194"/>
            <a:ext cx="3089295" cy="750499"/>
            <a:chOff x="572692" y="1719596"/>
            <a:chExt cx="3089295" cy="750499"/>
          </a:xfrm>
        </p:grpSpPr>
        <p:sp>
          <p:nvSpPr>
            <p:cNvPr id="17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1310061" y="1823764"/>
              <a:ext cx="23519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600" b="1" spc="300" dirty="0" smtClean="0">
                  <a:solidFill>
                    <a:srgbClr val="353333"/>
                  </a:solidFill>
                </a:rPr>
                <a:t>팀원 소개</a:t>
              </a:r>
              <a:endParaRPr kumimoji="1" lang="ja-JP" altLang="en-US" sz="3600" b="1" spc="300" dirty="0">
                <a:solidFill>
                  <a:srgbClr val="353333"/>
                </a:solidFill>
              </a:endParaRPr>
            </a:p>
          </p:txBody>
        </p:sp>
        <p:grpSp>
          <p:nvGrpSpPr>
            <p:cNvPr id="22" name="그룹 21"/>
            <p:cNvGrpSpPr/>
            <p:nvPr/>
          </p:nvGrpSpPr>
          <p:grpSpPr>
            <a:xfrm>
              <a:off x="572692" y="1719596"/>
              <a:ext cx="737369" cy="723931"/>
              <a:chOff x="572692" y="1719596"/>
              <a:chExt cx="737369" cy="723931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A0F9463-4505-451F-8BF5-877E3F648D14}"/>
                  </a:ext>
                </a:extLst>
              </p:cNvPr>
              <p:cNvSpPr txBox="1"/>
              <p:nvPr/>
            </p:nvSpPr>
            <p:spPr>
              <a:xfrm flipH="1">
                <a:off x="572692" y="1719596"/>
                <a:ext cx="7373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spc="300" dirty="0">
                    <a:solidFill>
                      <a:srgbClr val="353333"/>
                    </a:solidFill>
                  </a:rPr>
                  <a:t>01</a:t>
                </a:r>
                <a:endParaRPr lang="ko-KR" altLang="en-US" b="1" spc="300" dirty="0">
                  <a:solidFill>
                    <a:srgbClr val="353333"/>
                  </a:solidFill>
                </a:endParaRPr>
              </a:p>
            </p:txBody>
          </p:sp>
          <p:sp>
            <p:nvSpPr>
              <p:cNvPr id="24" name="正方形/長方形 1">
                <a:extLst>
                  <a:ext uri="{FF2B5EF4-FFF2-40B4-BE49-F238E27FC236}">
                    <a16:creationId xmlns:a16="http://schemas.microsoft.com/office/drawing/2014/main" id="{CACB1BF2-EB4E-4F36-8540-C3A1A7F0AD1E}"/>
                  </a:ext>
                </a:extLst>
              </p:cNvPr>
              <p:cNvSpPr/>
              <p:nvPr/>
            </p:nvSpPr>
            <p:spPr>
              <a:xfrm>
                <a:off x="764078" y="2147201"/>
                <a:ext cx="296326" cy="296326"/>
              </a:xfrm>
              <a:prstGeom prst="rect">
                <a:avLst/>
              </a:prstGeom>
              <a:solidFill>
                <a:srgbClr val="AFD7D9"/>
              </a:solidFill>
              <a:ln w="152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AFD7D9"/>
                  </a:solidFill>
                </a:endParaRPr>
              </a:p>
            </p:txBody>
          </p:sp>
        </p:grpSp>
      </p:grpSp>
      <p:grpSp>
        <p:nvGrpSpPr>
          <p:cNvPr id="25" name="그룹 24"/>
          <p:cNvGrpSpPr/>
          <p:nvPr/>
        </p:nvGrpSpPr>
        <p:grpSpPr>
          <a:xfrm>
            <a:off x="1306975" y="3852528"/>
            <a:ext cx="4256281" cy="734085"/>
            <a:chOff x="572692" y="1719596"/>
            <a:chExt cx="4256281" cy="734085"/>
          </a:xfrm>
        </p:grpSpPr>
        <p:sp>
          <p:nvSpPr>
            <p:cNvPr id="26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1310061" y="1807350"/>
              <a:ext cx="351891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600" b="1" spc="300" dirty="0" smtClean="0">
                  <a:solidFill>
                    <a:srgbClr val="353333"/>
                  </a:solidFill>
                </a:rPr>
                <a:t>개발 과정 소개</a:t>
              </a:r>
              <a:endParaRPr kumimoji="1" lang="ja-JP" altLang="en-US" sz="3600" b="1" spc="300" dirty="0">
                <a:solidFill>
                  <a:srgbClr val="353333"/>
                </a:solidFill>
              </a:endParaRPr>
            </a:p>
          </p:txBody>
        </p:sp>
        <p:grpSp>
          <p:nvGrpSpPr>
            <p:cNvPr id="27" name="그룹 26"/>
            <p:cNvGrpSpPr/>
            <p:nvPr/>
          </p:nvGrpSpPr>
          <p:grpSpPr>
            <a:xfrm>
              <a:off x="572692" y="1719596"/>
              <a:ext cx="737369" cy="723931"/>
              <a:chOff x="572692" y="1719596"/>
              <a:chExt cx="737369" cy="723931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7A0F9463-4505-451F-8BF5-877E3F648D14}"/>
                  </a:ext>
                </a:extLst>
              </p:cNvPr>
              <p:cNvSpPr txBox="1"/>
              <p:nvPr/>
            </p:nvSpPr>
            <p:spPr>
              <a:xfrm flipH="1">
                <a:off x="572692" y="1719596"/>
                <a:ext cx="7373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spc="300" dirty="0" smtClean="0">
                    <a:solidFill>
                      <a:srgbClr val="353333"/>
                    </a:solidFill>
                  </a:rPr>
                  <a:t>03</a:t>
                </a:r>
                <a:endParaRPr lang="ko-KR" altLang="en-US" b="1" spc="300" dirty="0">
                  <a:solidFill>
                    <a:srgbClr val="353333"/>
                  </a:solidFill>
                </a:endParaRPr>
              </a:p>
            </p:txBody>
          </p:sp>
          <p:sp>
            <p:nvSpPr>
              <p:cNvPr id="29" name="正方形/長方形 1">
                <a:extLst>
                  <a:ext uri="{FF2B5EF4-FFF2-40B4-BE49-F238E27FC236}">
                    <a16:creationId xmlns:a16="http://schemas.microsoft.com/office/drawing/2014/main" id="{CACB1BF2-EB4E-4F36-8540-C3A1A7F0AD1E}"/>
                  </a:ext>
                </a:extLst>
              </p:cNvPr>
              <p:cNvSpPr/>
              <p:nvPr/>
            </p:nvSpPr>
            <p:spPr>
              <a:xfrm>
                <a:off x="764078" y="2147201"/>
                <a:ext cx="296326" cy="296326"/>
              </a:xfrm>
              <a:prstGeom prst="rect">
                <a:avLst/>
              </a:prstGeom>
              <a:solidFill>
                <a:srgbClr val="AFD7D9"/>
              </a:solidFill>
              <a:ln w="152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353333"/>
                  </a:solidFill>
                </a:endParaRPr>
              </a:p>
            </p:txBody>
          </p:sp>
        </p:grpSp>
      </p:grpSp>
      <p:grpSp>
        <p:nvGrpSpPr>
          <p:cNvPr id="30" name="그룹 29"/>
          <p:cNvGrpSpPr/>
          <p:nvPr/>
        </p:nvGrpSpPr>
        <p:grpSpPr>
          <a:xfrm>
            <a:off x="1306975" y="4971099"/>
            <a:ext cx="3589432" cy="734085"/>
            <a:chOff x="572692" y="1719596"/>
            <a:chExt cx="3589432" cy="734085"/>
          </a:xfrm>
        </p:grpSpPr>
        <p:sp>
          <p:nvSpPr>
            <p:cNvPr id="31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1310061" y="1807350"/>
              <a:ext cx="285206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600" b="1" spc="300" dirty="0" smtClean="0">
                  <a:solidFill>
                    <a:srgbClr val="353333"/>
                  </a:solidFill>
                </a:rPr>
                <a:t>최종 결과물</a:t>
              </a:r>
              <a:endParaRPr kumimoji="1" lang="ja-JP" altLang="en-US" sz="3600" b="1" spc="300" dirty="0">
                <a:solidFill>
                  <a:srgbClr val="353333"/>
                </a:solidFill>
              </a:endParaRPr>
            </a:p>
          </p:txBody>
        </p:sp>
        <p:grpSp>
          <p:nvGrpSpPr>
            <p:cNvPr id="32" name="그룹 31"/>
            <p:cNvGrpSpPr/>
            <p:nvPr/>
          </p:nvGrpSpPr>
          <p:grpSpPr>
            <a:xfrm>
              <a:off x="572692" y="1719596"/>
              <a:ext cx="737369" cy="723931"/>
              <a:chOff x="572692" y="1719596"/>
              <a:chExt cx="737369" cy="723931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A0F9463-4505-451F-8BF5-877E3F648D14}"/>
                  </a:ext>
                </a:extLst>
              </p:cNvPr>
              <p:cNvSpPr txBox="1"/>
              <p:nvPr/>
            </p:nvSpPr>
            <p:spPr>
              <a:xfrm flipH="1">
                <a:off x="572692" y="1719596"/>
                <a:ext cx="73736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ko-KR" b="1" spc="300" dirty="0" smtClean="0">
                    <a:solidFill>
                      <a:srgbClr val="353333"/>
                    </a:solidFill>
                  </a:rPr>
                  <a:t>04</a:t>
                </a:r>
                <a:endParaRPr lang="ko-KR" altLang="en-US" b="1" spc="300" dirty="0">
                  <a:solidFill>
                    <a:srgbClr val="353333"/>
                  </a:solidFill>
                </a:endParaRPr>
              </a:p>
            </p:txBody>
          </p:sp>
          <p:sp>
            <p:nvSpPr>
              <p:cNvPr id="34" name="正方形/長方形 1">
                <a:extLst>
                  <a:ext uri="{FF2B5EF4-FFF2-40B4-BE49-F238E27FC236}">
                    <a16:creationId xmlns:a16="http://schemas.microsoft.com/office/drawing/2014/main" id="{CACB1BF2-EB4E-4F36-8540-C3A1A7F0AD1E}"/>
                  </a:ext>
                </a:extLst>
              </p:cNvPr>
              <p:cNvSpPr/>
              <p:nvPr/>
            </p:nvSpPr>
            <p:spPr>
              <a:xfrm>
                <a:off x="764078" y="2147201"/>
                <a:ext cx="296326" cy="296326"/>
              </a:xfrm>
              <a:prstGeom prst="rect">
                <a:avLst/>
              </a:prstGeom>
              <a:solidFill>
                <a:srgbClr val="AFD7D9"/>
              </a:solidFill>
              <a:ln w="152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>
                  <a:solidFill>
                    <a:srgbClr val="353333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705973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">
            <a:extLst>
              <a:ext uri="{FF2B5EF4-FFF2-40B4-BE49-F238E27FC236}">
                <a16:creationId xmlns:a16="http://schemas.microsoft.com/office/drawing/2014/main" id="{7CDA36B9-65C3-491A-A76B-36A9AA7385B4}"/>
              </a:ext>
            </a:extLst>
          </p:cNvPr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2">
            <a:extLst>
              <a:ext uri="{FF2B5EF4-FFF2-40B4-BE49-F238E27FC236}">
                <a16:creationId xmlns:a16="http://schemas.microsoft.com/office/drawing/2014/main" id="{F7E9A8EE-42C7-4810-ADB7-B3996E7C335D}"/>
              </a:ext>
            </a:extLst>
          </p:cNvPr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3">
            <a:extLst>
              <a:ext uri="{FF2B5EF4-FFF2-40B4-BE49-F238E27FC236}">
                <a16:creationId xmlns:a16="http://schemas.microsoft.com/office/drawing/2014/main" id="{752E1EAB-E9CF-455E-B8C2-6B1CED7CD2EA}"/>
              </a:ext>
            </a:extLst>
          </p:cNvPr>
          <p:cNvSpPr txBox="1"/>
          <p:nvPr/>
        </p:nvSpPr>
        <p:spPr>
          <a:xfrm>
            <a:off x="1274182" y="198782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결과물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テキスト ボックス 4">
            <a:extLst>
              <a:ext uri="{FF2B5EF4-FFF2-40B4-BE49-F238E27FC236}">
                <a16:creationId xmlns:a16="http://schemas.microsoft.com/office/drawing/2014/main" id="{FA99416C-6A5F-4A73-8730-0ED3114B813D}"/>
              </a:ext>
            </a:extLst>
          </p:cNvPr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3352" y="5214796"/>
            <a:ext cx="21598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소비자 카테고리 별 매장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403009" y="5214796"/>
            <a:ext cx="2521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매장내  메뉴 선택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6464226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소비자 </a:t>
            </a:r>
            <a:r>
              <a:rPr lang="ko-KR" altLang="en-US" dirty="0" smtClean="0"/>
              <a:t>장바구니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9344662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소비자 </a:t>
            </a:r>
            <a:r>
              <a:rPr lang="ko-KR" altLang="en-US" dirty="0" err="1" smtClean="0"/>
              <a:t>결제창</a:t>
            </a:r>
            <a:endParaRPr lang="ko-KR" altLang="en-US" dirty="0"/>
          </a:p>
        </p:txBody>
      </p:sp>
      <p:pic>
        <p:nvPicPr>
          <p:cNvPr id="24" name="Picture 25"/>
          <p:cNvPicPr>
            <a:picLocks noChangeAspect="1"/>
          </p:cNvPicPr>
          <p:nvPr/>
        </p:nvPicPr>
        <p:blipFill rotWithShape="1">
          <a:blip r:embed="rId2">
            <a:extLst/>
          </a:blip>
          <a:srcRect t="2833"/>
          <a:stretch/>
        </p:blipFill>
        <p:spPr>
          <a:xfrm>
            <a:off x="703351" y="1366982"/>
            <a:ext cx="2159889" cy="3847814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2436" t="1467" b="1"/>
          <a:stretch/>
        </p:blipFill>
        <p:spPr>
          <a:xfrm>
            <a:off x="3610039" y="2314885"/>
            <a:ext cx="2107388" cy="1698039"/>
          </a:xfrm>
          <a:prstGeom prst="rect">
            <a:avLst/>
          </a:prstGeom>
        </p:spPr>
      </p:pic>
      <p:pic>
        <p:nvPicPr>
          <p:cNvPr id="3" name="그림 2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6554557" y="1384396"/>
            <a:ext cx="2160000" cy="3830400"/>
          </a:xfrm>
          <a:prstGeom prst="rect">
            <a:avLst/>
          </a:prstGeom>
        </p:spPr>
      </p:pic>
      <p:pic>
        <p:nvPicPr>
          <p:cNvPr id="26" name="Picture 28"/>
          <p:cNvPicPr>
            <a:picLocks noChangeAspect="1"/>
          </p:cNvPicPr>
          <p:nvPr/>
        </p:nvPicPr>
        <p:blipFill rotWithShape="1">
          <a:blip r:embed="rId5">
            <a:extLst/>
          </a:blip>
          <a:srcRect t="3066"/>
          <a:stretch/>
        </p:blipFill>
        <p:spPr>
          <a:xfrm>
            <a:off x="9344658" y="1384396"/>
            <a:ext cx="2159889" cy="3838577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96595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">
            <a:extLst>
              <a:ext uri="{FF2B5EF4-FFF2-40B4-BE49-F238E27FC236}">
                <a16:creationId xmlns:a16="http://schemas.microsoft.com/office/drawing/2014/main" id="{7CDA36B9-65C3-491A-A76B-36A9AA7385B4}"/>
              </a:ext>
            </a:extLst>
          </p:cNvPr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2">
            <a:extLst>
              <a:ext uri="{FF2B5EF4-FFF2-40B4-BE49-F238E27FC236}">
                <a16:creationId xmlns:a16="http://schemas.microsoft.com/office/drawing/2014/main" id="{F7E9A8EE-42C7-4810-ADB7-B3996E7C335D}"/>
              </a:ext>
            </a:extLst>
          </p:cNvPr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3">
            <a:extLst>
              <a:ext uri="{FF2B5EF4-FFF2-40B4-BE49-F238E27FC236}">
                <a16:creationId xmlns:a16="http://schemas.microsoft.com/office/drawing/2014/main" id="{752E1EAB-E9CF-455E-B8C2-6B1CED7CD2EA}"/>
              </a:ext>
            </a:extLst>
          </p:cNvPr>
          <p:cNvSpPr txBox="1"/>
          <p:nvPr/>
        </p:nvSpPr>
        <p:spPr>
          <a:xfrm>
            <a:off x="1274182" y="198782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결과물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テキスト ボックス 4">
            <a:extLst>
              <a:ext uri="{FF2B5EF4-FFF2-40B4-BE49-F238E27FC236}">
                <a16:creationId xmlns:a16="http://schemas.microsoft.com/office/drawing/2014/main" id="{FA99416C-6A5F-4A73-8730-0ED3114B813D}"/>
              </a:ext>
            </a:extLst>
          </p:cNvPr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1" name="Picture 32"/>
          <p:cNvPicPr>
            <a:picLocks noChangeAspect="1"/>
          </p:cNvPicPr>
          <p:nvPr/>
        </p:nvPicPr>
        <p:blipFill rotWithShape="1">
          <a:blip r:embed="rId2">
            <a:extLst/>
          </a:blip>
          <a:srcRect t="3766"/>
          <a:stretch/>
        </p:blipFill>
        <p:spPr>
          <a:xfrm>
            <a:off x="9344666" y="1403927"/>
            <a:ext cx="2159889" cy="3810866"/>
          </a:xfrm>
          <a:prstGeom prst="rect">
            <a:avLst/>
          </a:prstGeom>
          <a:noFill/>
          <a:ln>
            <a:noFill/>
          </a:ln>
          <a:effectLst/>
        </p:spPr>
      </p:pic>
      <p:sp>
        <p:nvSpPr>
          <p:cNvPr id="22" name="TextBox 21"/>
          <p:cNvSpPr txBox="1"/>
          <p:nvPr/>
        </p:nvSpPr>
        <p:spPr>
          <a:xfrm>
            <a:off x="703352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sz="1700" dirty="0"/>
              <a:t>소비자 주문 내역</a:t>
            </a:r>
            <a:endParaRPr lang="ko-KR" altLang="en-US" sz="1700" dirty="0"/>
          </a:p>
        </p:txBody>
      </p:sp>
      <p:sp>
        <p:nvSpPr>
          <p:cNvPr id="23" name="TextBox 22"/>
          <p:cNvSpPr txBox="1"/>
          <p:nvPr/>
        </p:nvSpPr>
        <p:spPr>
          <a:xfrm>
            <a:off x="3583786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sz="1700" dirty="0" smtClean="0"/>
              <a:t>소비자 </a:t>
            </a:r>
            <a:r>
              <a:rPr lang="ko-KR" altLang="en-US" sz="1700" dirty="0" smtClean="0"/>
              <a:t>상세 내역</a:t>
            </a:r>
            <a:endParaRPr lang="ko-KR" altLang="en-US" sz="1700" dirty="0"/>
          </a:p>
        </p:txBody>
      </p:sp>
      <p:sp>
        <p:nvSpPr>
          <p:cNvPr id="24" name="TextBox 23"/>
          <p:cNvSpPr txBox="1"/>
          <p:nvPr/>
        </p:nvSpPr>
        <p:spPr>
          <a:xfrm>
            <a:off x="6464226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sz="1700" dirty="0" smtClean="0"/>
              <a:t>소비자 </a:t>
            </a:r>
            <a:r>
              <a:rPr lang="ko-KR" altLang="en-US" sz="1700" dirty="0" smtClean="0"/>
              <a:t>리뷰 작성</a:t>
            </a:r>
            <a:endParaRPr lang="ko-KR" altLang="en-US" sz="1700" dirty="0"/>
          </a:p>
        </p:txBody>
      </p:sp>
      <p:sp>
        <p:nvSpPr>
          <p:cNvPr id="25" name="TextBox 24"/>
          <p:cNvSpPr txBox="1"/>
          <p:nvPr/>
        </p:nvSpPr>
        <p:spPr>
          <a:xfrm>
            <a:off x="9344662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소비자 내 정보</a:t>
            </a:r>
            <a:endParaRPr lang="ko-KR" altLang="en-US" dirty="0"/>
          </a:p>
        </p:txBody>
      </p:sp>
      <p:pic>
        <p:nvPicPr>
          <p:cNvPr id="17" name="Picture 30"/>
          <p:cNvPicPr>
            <a:picLocks noChangeAspect="1"/>
          </p:cNvPicPr>
          <p:nvPr/>
        </p:nvPicPr>
        <p:blipFill rotWithShape="1">
          <a:blip r:embed="rId3">
            <a:extLst/>
          </a:blip>
          <a:srcRect t="3299"/>
          <a:stretch/>
        </p:blipFill>
        <p:spPr>
          <a:xfrm>
            <a:off x="703352" y="1376218"/>
            <a:ext cx="2159889" cy="3829339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" name="그림 1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3583786" y="2535040"/>
            <a:ext cx="2160000" cy="1548640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64115" y="2064413"/>
            <a:ext cx="2160000" cy="2452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32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">
            <a:extLst>
              <a:ext uri="{FF2B5EF4-FFF2-40B4-BE49-F238E27FC236}">
                <a16:creationId xmlns:a16="http://schemas.microsoft.com/office/drawing/2014/main" id="{7CDA36B9-65C3-491A-A76B-36A9AA7385B4}"/>
              </a:ext>
            </a:extLst>
          </p:cNvPr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2">
            <a:extLst>
              <a:ext uri="{FF2B5EF4-FFF2-40B4-BE49-F238E27FC236}">
                <a16:creationId xmlns:a16="http://schemas.microsoft.com/office/drawing/2014/main" id="{F7E9A8EE-42C7-4810-ADB7-B3996E7C335D}"/>
              </a:ext>
            </a:extLst>
          </p:cNvPr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3">
            <a:extLst>
              <a:ext uri="{FF2B5EF4-FFF2-40B4-BE49-F238E27FC236}">
                <a16:creationId xmlns:a16="http://schemas.microsoft.com/office/drawing/2014/main" id="{752E1EAB-E9CF-455E-B8C2-6B1CED7CD2EA}"/>
              </a:ext>
            </a:extLst>
          </p:cNvPr>
          <p:cNvSpPr txBox="1"/>
          <p:nvPr/>
        </p:nvSpPr>
        <p:spPr>
          <a:xfrm>
            <a:off x="1274182" y="198782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결과물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テキスト ボックス 4">
            <a:extLst>
              <a:ext uri="{FF2B5EF4-FFF2-40B4-BE49-F238E27FC236}">
                <a16:creationId xmlns:a16="http://schemas.microsoft.com/office/drawing/2014/main" id="{FA99416C-6A5F-4A73-8730-0ED3114B813D}"/>
              </a:ext>
            </a:extLst>
          </p:cNvPr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703352" y="5214796"/>
            <a:ext cx="215988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/>
              <a:t>▲ 소비자 근처 알림</a:t>
            </a:r>
            <a:endParaRPr lang="ko-KR" altLang="en-US" sz="1700" dirty="0"/>
          </a:p>
        </p:txBody>
      </p:sp>
      <p:sp>
        <p:nvSpPr>
          <p:cNvPr id="23" name="TextBox 22"/>
          <p:cNvSpPr txBox="1"/>
          <p:nvPr/>
        </p:nvSpPr>
        <p:spPr>
          <a:xfrm>
            <a:off x="3583786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 smtClean="0"/>
              <a:t>▲ </a:t>
            </a:r>
            <a:r>
              <a:rPr lang="ko-KR" altLang="en-US" sz="1700" dirty="0" smtClean="0"/>
              <a:t>판매자 </a:t>
            </a:r>
            <a:r>
              <a:rPr lang="ko-KR" altLang="en-US" sz="1700" dirty="0" err="1" smtClean="0"/>
              <a:t>매장등록</a:t>
            </a:r>
            <a:endParaRPr lang="ko-KR" altLang="en-US" sz="1700" dirty="0"/>
          </a:p>
        </p:txBody>
      </p:sp>
      <p:sp>
        <p:nvSpPr>
          <p:cNvPr id="24" name="TextBox 23"/>
          <p:cNvSpPr txBox="1"/>
          <p:nvPr/>
        </p:nvSpPr>
        <p:spPr>
          <a:xfrm>
            <a:off x="6410325" y="5214796"/>
            <a:ext cx="236573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/>
              <a:t>▲ </a:t>
            </a:r>
            <a:r>
              <a:rPr lang="ko-KR" altLang="en-US" sz="1700" dirty="0" smtClean="0"/>
              <a:t>매장 </a:t>
            </a:r>
            <a:r>
              <a:rPr lang="ko-KR" altLang="en-US" sz="1700" dirty="0" smtClean="0"/>
              <a:t>우편번호 찾기</a:t>
            </a:r>
            <a:endParaRPr lang="ko-KR" altLang="en-US" sz="1700" dirty="0"/>
          </a:p>
        </p:txBody>
      </p:sp>
      <p:sp>
        <p:nvSpPr>
          <p:cNvPr id="25" name="TextBox 24"/>
          <p:cNvSpPr txBox="1"/>
          <p:nvPr/>
        </p:nvSpPr>
        <p:spPr>
          <a:xfrm>
            <a:off x="9344662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판매자 메인</a:t>
            </a:r>
            <a:endParaRPr lang="ko-KR" altLang="en-US" dirty="0"/>
          </a:p>
        </p:txBody>
      </p:sp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695"/>
          <a:stretch/>
        </p:blipFill>
        <p:spPr>
          <a:xfrm>
            <a:off x="703296" y="1523999"/>
            <a:ext cx="2160000" cy="3570722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3786" y="1264321"/>
            <a:ext cx="2208918" cy="38304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13194" y="2278273"/>
            <a:ext cx="2160000" cy="2062174"/>
          </a:xfrm>
          <a:prstGeom prst="rect">
            <a:avLst/>
          </a:prstGeom>
        </p:spPr>
      </p:pic>
      <p:pic>
        <p:nvPicPr>
          <p:cNvPr id="19" name="Picture 34"/>
          <p:cNvPicPr>
            <a:picLocks noChangeAspect="1"/>
          </p:cNvPicPr>
          <p:nvPr/>
        </p:nvPicPr>
        <p:blipFill rotWithShape="1">
          <a:blip r:embed="rId5">
            <a:extLst/>
          </a:blip>
          <a:srcRect t="3299"/>
          <a:stretch/>
        </p:blipFill>
        <p:spPr>
          <a:xfrm>
            <a:off x="9393684" y="1264321"/>
            <a:ext cx="2159889" cy="3829341"/>
          </a:xfrm>
          <a:prstGeom prst="rect">
            <a:avLst/>
          </a:prstGeom>
          <a:noFill/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905420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">
            <a:extLst>
              <a:ext uri="{FF2B5EF4-FFF2-40B4-BE49-F238E27FC236}">
                <a16:creationId xmlns:a16="http://schemas.microsoft.com/office/drawing/2014/main" id="{7CDA36B9-65C3-491A-A76B-36A9AA7385B4}"/>
              </a:ext>
            </a:extLst>
          </p:cNvPr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4" name="正方形/長方形 2">
            <a:extLst>
              <a:ext uri="{FF2B5EF4-FFF2-40B4-BE49-F238E27FC236}">
                <a16:creationId xmlns:a16="http://schemas.microsoft.com/office/drawing/2014/main" id="{F7E9A8EE-42C7-4810-ADB7-B3996E7C335D}"/>
              </a:ext>
            </a:extLst>
          </p:cNvPr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5" name="テキスト ボックス 3">
            <a:extLst>
              <a:ext uri="{FF2B5EF4-FFF2-40B4-BE49-F238E27FC236}">
                <a16:creationId xmlns:a16="http://schemas.microsoft.com/office/drawing/2014/main" id="{752E1EAB-E9CF-455E-B8C2-6B1CED7CD2EA}"/>
              </a:ext>
            </a:extLst>
          </p:cNvPr>
          <p:cNvSpPr txBox="1"/>
          <p:nvPr/>
        </p:nvSpPr>
        <p:spPr>
          <a:xfrm>
            <a:off x="1274182" y="198782"/>
            <a:ext cx="18004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결과물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テキスト ボックス 4">
            <a:extLst>
              <a:ext uri="{FF2B5EF4-FFF2-40B4-BE49-F238E27FC236}">
                <a16:creationId xmlns:a16="http://schemas.microsoft.com/office/drawing/2014/main" id="{FA99416C-6A5F-4A73-8730-0ED3114B813D}"/>
              </a:ext>
            </a:extLst>
          </p:cNvPr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03352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판매자 </a:t>
            </a:r>
            <a:r>
              <a:rPr lang="ko-KR" altLang="en-US" dirty="0" err="1" smtClean="0"/>
              <a:t>메뉴관리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3583786" y="5214796"/>
            <a:ext cx="215988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/>
              <a:t>▲ </a:t>
            </a:r>
            <a:r>
              <a:rPr lang="ko-KR" altLang="en-US" sz="1700" dirty="0" smtClean="0"/>
              <a:t>판매자 </a:t>
            </a:r>
            <a:r>
              <a:rPr lang="ko-KR" altLang="en-US" sz="1700" dirty="0" smtClean="0"/>
              <a:t>주문 관리</a:t>
            </a:r>
            <a:endParaRPr lang="ko-KR" altLang="en-US" sz="1700" dirty="0"/>
          </a:p>
        </p:txBody>
      </p:sp>
      <p:sp>
        <p:nvSpPr>
          <p:cNvPr id="25" name="TextBox 24"/>
          <p:cNvSpPr txBox="1"/>
          <p:nvPr/>
        </p:nvSpPr>
        <p:spPr>
          <a:xfrm>
            <a:off x="6464226" y="5214796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판매자 </a:t>
            </a:r>
            <a:r>
              <a:rPr lang="ko-KR" altLang="en-US" dirty="0" smtClean="0"/>
              <a:t>알림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9344662" y="5214796"/>
            <a:ext cx="2159889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700" dirty="0"/>
              <a:t>▲ </a:t>
            </a:r>
            <a:r>
              <a:rPr lang="ko-KR" altLang="en-US" sz="1700" dirty="0" smtClean="0"/>
              <a:t>판매자 리뷰 관리</a:t>
            </a:r>
            <a:endParaRPr lang="ko-KR" altLang="en-US" sz="1700" dirty="0"/>
          </a:p>
        </p:txBody>
      </p:sp>
      <p:pic>
        <p:nvPicPr>
          <p:cNvPr id="17" name="Picture 36"/>
          <p:cNvPicPr>
            <a:picLocks noChangeAspect="1"/>
          </p:cNvPicPr>
          <p:nvPr/>
        </p:nvPicPr>
        <p:blipFill rotWithShape="1">
          <a:blip r:embed="rId2">
            <a:extLst/>
          </a:blip>
          <a:srcRect t="3533"/>
          <a:stretch/>
        </p:blipFill>
        <p:spPr>
          <a:xfrm>
            <a:off x="703351" y="1394691"/>
            <a:ext cx="2159889" cy="3820105"/>
          </a:xfrm>
          <a:prstGeom prst="rect">
            <a:avLst/>
          </a:prstGeom>
          <a:noFill/>
          <a:ln>
            <a:noFill/>
          </a:ln>
          <a:effectLst/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4115" y="1484596"/>
            <a:ext cx="2160000" cy="3730199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3564" y="2104877"/>
            <a:ext cx="2160000" cy="2648246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4606" y="2019109"/>
            <a:ext cx="2160000" cy="281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40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시연 영상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Screen_Recording_20210615-000120_KW_MK - 복사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622"/>
          <a:stretch/>
        </p:blipFill>
        <p:spPr>
          <a:xfrm>
            <a:off x="7170594" y="711198"/>
            <a:ext cx="2576214" cy="5188115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7378756" y="6353845"/>
            <a:ext cx="21598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▲ </a:t>
            </a:r>
            <a:r>
              <a:rPr lang="ko-KR" altLang="en-US" dirty="0" smtClean="0"/>
              <a:t>소비자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285119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2339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보안사항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2599DE-6BD6-4DFC-80DB-927431A49C4B}"/>
              </a:ext>
            </a:extLst>
          </p:cNvPr>
          <p:cNvSpPr txBox="1"/>
          <p:nvPr/>
        </p:nvSpPr>
        <p:spPr>
          <a:xfrm>
            <a:off x="961751" y="2099701"/>
            <a:ext cx="4621778" cy="190821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fontAlgn="base" latinLnBrk="1"/>
            <a:r>
              <a:rPr kumimoji="0" lang="ko-KR" altLang="en-US" kern="0" dirty="0">
                <a:solidFill>
                  <a:srgbClr val="AFD7D9"/>
                </a:solidFill>
              </a:rPr>
              <a:t>■</a:t>
            </a:r>
            <a:r>
              <a:rPr kumimoji="0" lang="ko-KR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dirty="0" smtClean="0"/>
              <a:t>매장 </a:t>
            </a:r>
            <a:r>
              <a:rPr lang="ko-KR" altLang="en-US" dirty="0"/>
              <a:t>카테고리를 </a:t>
            </a:r>
            <a:r>
              <a:rPr lang="ko-KR" altLang="en-US" dirty="0" smtClean="0"/>
              <a:t>병원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은행 등 추가 예정</a:t>
            </a:r>
            <a:endParaRPr lang="ko-KR" altLang="en-US" dirty="0"/>
          </a:p>
          <a:p>
            <a:pPr fontAlgn="base" latinLnBrk="1"/>
            <a:r>
              <a:rPr kumimoji="0" lang="ko-KR" altLang="en-US" kern="0" dirty="0">
                <a:solidFill>
                  <a:srgbClr val="AFD7D9"/>
                </a:solidFill>
              </a:rPr>
              <a:t>■</a:t>
            </a:r>
            <a:r>
              <a:rPr kumimoji="0" lang="ko-KR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dirty="0" smtClean="0"/>
              <a:t>리뷰 </a:t>
            </a:r>
            <a:r>
              <a:rPr lang="ko-KR" altLang="en-US" dirty="0"/>
              <a:t>작성 시 평</a:t>
            </a:r>
            <a:r>
              <a:rPr lang="ko-KR" altLang="en-US" dirty="0" smtClean="0"/>
              <a:t>점 </a:t>
            </a:r>
            <a:r>
              <a:rPr lang="ko-KR" altLang="en-US" dirty="0"/>
              <a:t>추가 예정</a:t>
            </a:r>
          </a:p>
          <a:p>
            <a:pPr fontAlgn="base" latinLnBrk="1"/>
            <a:r>
              <a:rPr kumimoji="0" lang="ko-KR" altLang="en-US" kern="0" dirty="0">
                <a:solidFill>
                  <a:srgbClr val="AFD7D9"/>
                </a:solidFill>
              </a:rPr>
              <a:t>■</a:t>
            </a:r>
            <a:r>
              <a:rPr kumimoji="0" lang="ko-KR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dirty="0" smtClean="0"/>
              <a:t>판매자 </a:t>
            </a:r>
            <a:r>
              <a:rPr lang="ko-KR" altLang="en-US" dirty="0"/>
              <a:t>메뉴 </a:t>
            </a:r>
            <a:r>
              <a:rPr lang="ko-KR" altLang="en-US" dirty="0" smtClean="0"/>
              <a:t>카테고리 별 </a:t>
            </a:r>
            <a:r>
              <a:rPr lang="ko-KR" altLang="en-US" dirty="0"/>
              <a:t>정렬</a:t>
            </a:r>
          </a:p>
          <a:p>
            <a:pPr fontAlgn="base" latinLnBrk="1"/>
            <a:r>
              <a:rPr kumimoji="0" lang="ko-KR" altLang="en-US" kern="0" dirty="0">
                <a:solidFill>
                  <a:srgbClr val="AFD7D9"/>
                </a:solidFill>
              </a:rPr>
              <a:t>■</a:t>
            </a:r>
            <a:r>
              <a:rPr kumimoji="0" lang="ko-KR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ko-KR" altLang="en-US" dirty="0" smtClean="0"/>
              <a:t>매장방문 </a:t>
            </a:r>
            <a:r>
              <a:rPr lang="ko-KR" altLang="en-US" dirty="0"/>
              <a:t>시 자리를 선택할 수 있는 </a:t>
            </a:r>
            <a:r>
              <a:rPr lang="ko-KR" altLang="en-US" dirty="0" smtClean="0"/>
              <a:t>기능</a:t>
            </a:r>
            <a:endParaRPr lang="en-US" altLang="ko-KR" dirty="0" smtClean="0"/>
          </a:p>
          <a:p>
            <a:pPr fontAlgn="base" latinLnBrk="1"/>
            <a:r>
              <a:rPr kumimoji="0" lang="ko-KR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endParaRPr lang="ko-KR" altLang="en-US" dirty="0"/>
          </a:p>
          <a:p>
            <a:endParaRPr lang="ko-KR" altLang="en-US" sz="2800" b="1" dirty="0"/>
          </a:p>
        </p:txBody>
      </p: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C7572EA4-C175-4288-B8F2-459F6ED88B72}"/>
              </a:ext>
            </a:extLst>
          </p:cNvPr>
          <p:cNvCxnSpPr>
            <a:cxnSpLocks/>
          </p:cNvCxnSpPr>
          <p:nvPr/>
        </p:nvCxnSpPr>
        <p:spPr>
          <a:xfrm>
            <a:off x="529903" y="1287346"/>
            <a:ext cx="1488558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テキスト ボックス 3"/>
          <p:cNvSpPr txBox="1"/>
          <p:nvPr/>
        </p:nvSpPr>
        <p:spPr>
          <a:xfrm>
            <a:off x="529903" y="1363685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향후 </a:t>
            </a:r>
            <a:r>
              <a:rPr lang="ko-KR" altLang="en-US" sz="3600" b="1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보안사항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3" name="テキスト ボックス 3"/>
          <p:cNvSpPr txBox="1"/>
          <p:nvPr/>
        </p:nvSpPr>
        <p:spPr>
          <a:xfrm>
            <a:off x="529903" y="4007916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활용 계획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32599DE-6BD6-4DFC-80DB-927431A49C4B}"/>
              </a:ext>
            </a:extLst>
          </p:cNvPr>
          <p:cNvSpPr txBox="1"/>
          <p:nvPr/>
        </p:nvSpPr>
        <p:spPr>
          <a:xfrm>
            <a:off x="961751" y="4704460"/>
            <a:ext cx="66095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 latinLnBrk="1"/>
            <a:r>
              <a:rPr kumimoji="0" lang="ko-KR" altLang="en-US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□ </a:t>
            </a:r>
            <a:r>
              <a:rPr lang="ko-KR" altLang="en-US" dirty="0"/>
              <a:t>문제점을 보완 후 실질적인 테스트 후 </a:t>
            </a:r>
            <a:r>
              <a:rPr lang="en-US" altLang="ko-KR" dirty="0" err="1"/>
              <a:t>PlayStore</a:t>
            </a:r>
            <a:r>
              <a:rPr lang="ko-KR" altLang="en-US" dirty="0"/>
              <a:t>에 출시 </a:t>
            </a:r>
            <a:r>
              <a:rPr lang="ko-KR" altLang="en-US" dirty="0" smtClean="0"/>
              <a:t>예정</a:t>
            </a:r>
            <a:endParaRPr lang="ko-KR" altLang="en-US" dirty="0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C7572EA4-C175-4288-B8F2-459F6ED88B72}"/>
              </a:ext>
            </a:extLst>
          </p:cNvPr>
          <p:cNvCxnSpPr>
            <a:cxnSpLocks/>
          </p:cNvCxnSpPr>
          <p:nvPr/>
        </p:nvCxnSpPr>
        <p:spPr>
          <a:xfrm>
            <a:off x="529903" y="3987830"/>
            <a:ext cx="1488558" cy="0"/>
          </a:xfrm>
          <a:prstGeom prst="line">
            <a:avLst/>
          </a:prstGeom>
          <a:ln w="381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09418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FD7D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실내, 사람이(가) 표시된 사진&#10;&#10;자동 생성된 설명">
            <a:extLst>
              <a:ext uri="{FF2B5EF4-FFF2-40B4-BE49-F238E27FC236}">
                <a16:creationId xmlns:a16="http://schemas.microsoft.com/office/drawing/2014/main" id="{4D077A45-DF2B-4618-9394-A141B13B142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029" y="1210058"/>
            <a:ext cx="5647941" cy="564794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3D82F33-5629-4A89-96F7-5348A5E7BF64}"/>
              </a:ext>
            </a:extLst>
          </p:cNvPr>
          <p:cNvSpPr txBox="1"/>
          <p:nvPr/>
        </p:nvSpPr>
        <p:spPr>
          <a:xfrm>
            <a:off x="3877058" y="561339"/>
            <a:ext cx="443788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Thank You</a:t>
            </a:r>
            <a:endParaRPr lang="ko-KR" altLang="en-US" sz="6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327745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4920034" y="2581234"/>
            <a:ext cx="2351926" cy="2215991"/>
            <a:chOff x="4920034" y="2581234"/>
            <a:chExt cx="2351926" cy="2215991"/>
          </a:xfrm>
        </p:grpSpPr>
        <p:sp>
          <p:nvSpPr>
            <p:cNvPr id="9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4920034" y="4150894"/>
              <a:ext cx="2351926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600" b="1" spc="300" dirty="0" smtClean="0">
                  <a:solidFill>
                    <a:srgbClr val="353333"/>
                  </a:solidFill>
                </a:rPr>
                <a:t>팀원 소개</a:t>
              </a:r>
              <a:endParaRPr kumimoji="1" lang="ja-JP" altLang="en-US" sz="3600" b="1" spc="300" dirty="0">
                <a:solidFill>
                  <a:srgbClr val="353333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058153" y="2581234"/>
              <a:ext cx="2075688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9600" dirty="0" smtClean="0">
                  <a:solidFill>
                    <a:srgbClr val="353333"/>
                  </a:solidFill>
                </a:rPr>
                <a:t>1</a:t>
              </a:r>
              <a:endParaRPr lang="ko-KR" altLang="en-US" sz="9600" dirty="0">
                <a:solidFill>
                  <a:srgbClr val="353333"/>
                </a:solidFill>
              </a:endParaRPr>
            </a:p>
          </p:txBody>
        </p:sp>
      </p:grpSp>
      <p:sp>
        <p:nvSpPr>
          <p:cNvPr id="2" name="正方形/長方形 1"/>
          <p:cNvSpPr/>
          <p:nvPr/>
        </p:nvSpPr>
        <p:spPr>
          <a:xfrm>
            <a:off x="4552119" y="1885120"/>
            <a:ext cx="3087757" cy="3087757"/>
          </a:xfrm>
          <a:prstGeom prst="rect">
            <a:avLst/>
          </a:prstGeom>
          <a:solidFill>
            <a:srgbClr val="AFD7D9"/>
          </a:solidFill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1"/>
          <p:cNvSpPr/>
          <p:nvPr/>
        </p:nvSpPr>
        <p:spPr>
          <a:xfrm>
            <a:off x="4552119" y="1885120"/>
            <a:ext cx="3087757" cy="3087757"/>
          </a:xfrm>
          <a:prstGeom prst="rect">
            <a:avLst/>
          </a:prstGeom>
          <a:noFill/>
          <a:ln w="152400">
            <a:solidFill>
              <a:srgbClr val="AFD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5130971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37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365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조원별</a:t>
            </a:r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 역할 분담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5831925"/>
              </p:ext>
            </p:extLst>
          </p:nvPr>
        </p:nvGraphicFramePr>
        <p:xfrm>
          <a:off x="1318880" y="845113"/>
          <a:ext cx="9554239" cy="5815614"/>
        </p:xfrm>
        <a:graphic>
          <a:graphicData uri="http://schemas.openxmlformats.org/drawingml/2006/table">
            <a:tbl>
              <a:tblPr/>
              <a:tblGrid>
                <a:gridCol w="877674">
                  <a:extLst>
                    <a:ext uri="{9D8B030D-6E8A-4147-A177-3AD203B41FA5}">
                      <a16:colId xmlns:a16="http://schemas.microsoft.com/office/drawing/2014/main" val="3923475983"/>
                    </a:ext>
                  </a:extLst>
                </a:gridCol>
                <a:gridCol w="1144122">
                  <a:extLst>
                    <a:ext uri="{9D8B030D-6E8A-4147-A177-3AD203B41FA5}">
                      <a16:colId xmlns:a16="http://schemas.microsoft.com/office/drawing/2014/main" val="3986964646"/>
                    </a:ext>
                  </a:extLst>
                </a:gridCol>
                <a:gridCol w="2114251">
                  <a:extLst>
                    <a:ext uri="{9D8B030D-6E8A-4147-A177-3AD203B41FA5}">
                      <a16:colId xmlns:a16="http://schemas.microsoft.com/office/drawing/2014/main" val="19590321"/>
                    </a:ext>
                  </a:extLst>
                </a:gridCol>
                <a:gridCol w="5418192">
                  <a:extLst>
                    <a:ext uri="{9D8B030D-6E8A-4147-A177-3AD203B41FA5}">
                      <a16:colId xmlns:a16="http://schemas.microsoft.com/office/drawing/2014/main" val="1115699335"/>
                    </a:ext>
                  </a:extLst>
                </a:gridCol>
              </a:tblGrid>
              <a:tr h="4234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No.</a:t>
                      </a:r>
                      <a:endParaRPr 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성명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담당</a:t>
                      </a: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</a:rPr>
                        <a:t>	</a:t>
                      </a: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수행 역할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00473840"/>
                  </a:ext>
                </a:extLst>
              </a:tr>
              <a:tr h="2204030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endParaRPr lang="en-US" sz="18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김덕일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총괄 및 </a:t>
                      </a:r>
                      <a:r>
                        <a:rPr lang="en-US" sz="18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설계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설계 및 구현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444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판매자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444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소비자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317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애플리케이션 클래스 설계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444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시퀀스 설계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444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데이터베이스 테이블 설계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444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기능 명세 설계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00130900"/>
                  </a:ext>
                </a:extLst>
              </a:tr>
              <a:tr h="223867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endParaRPr lang="en-US" sz="18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>
                      <a:noFill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</a:t>
                      </a:r>
                      <a:endParaRPr lang="ko-KR" altLang="en-US" sz="18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프로그래밍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소비자 기능 구현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444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소비자 주문 기능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444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소비자 내역 및 정보 관리 기능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317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판매자 기능 구현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444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판매자 매장 등록 및 관리 기능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444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판매자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메뉴관리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기능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444500" marR="0" indent="-12700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-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판매자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주문관리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 기능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87999702"/>
                  </a:ext>
                </a:extLst>
              </a:tr>
              <a:tr h="47309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endParaRPr lang="en-US" sz="18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>
                      <a:noFill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이원진</a:t>
                      </a:r>
                      <a:endParaRPr lang="ko-KR" altLang="en-US" sz="18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자료조사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자료조사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8357833"/>
                  </a:ext>
                </a:extLst>
              </a:tr>
              <a:tr h="47309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8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endParaRPr lang="en-US" sz="18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>
                      <a:noFill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장연우</a:t>
                      </a:r>
                      <a:endParaRPr lang="ko-KR" altLang="en-US" sz="18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자료조사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0" indent="0" algn="l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8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자료조사</a:t>
                      </a:r>
                      <a:endParaRPr lang="ko-KR" altLang="en-US" sz="18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5752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985307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43652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과제의 수행 과정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3626162"/>
              </p:ext>
            </p:extLst>
          </p:nvPr>
        </p:nvGraphicFramePr>
        <p:xfrm>
          <a:off x="1274180" y="845113"/>
          <a:ext cx="9382736" cy="5844547"/>
        </p:xfrm>
        <a:graphic>
          <a:graphicData uri="http://schemas.openxmlformats.org/drawingml/2006/table">
            <a:tbl>
              <a:tblPr/>
              <a:tblGrid>
                <a:gridCol w="1127710">
                  <a:extLst>
                    <a:ext uri="{9D8B030D-6E8A-4147-A177-3AD203B41FA5}">
                      <a16:colId xmlns:a16="http://schemas.microsoft.com/office/drawing/2014/main" val="830524832"/>
                    </a:ext>
                  </a:extLst>
                </a:gridCol>
                <a:gridCol w="1076261">
                  <a:extLst>
                    <a:ext uri="{9D8B030D-6E8A-4147-A177-3AD203B41FA5}">
                      <a16:colId xmlns:a16="http://schemas.microsoft.com/office/drawing/2014/main" val="3188167795"/>
                    </a:ext>
                  </a:extLst>
                </a:gridCol>
                <a:gridCol w="773395">
                  <a:extLst>
                    <a:ext uri="{9D8B030D-6E8A-4147-A177-3AD203B41FA5}">
                      <a16:colId xmlns:a16="http://schemas.microsoft.com/office/drawing/2014/main" val="3550632522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4101900914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2634936965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2963206592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560908276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2800981668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2300322382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1071130897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2884405383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2556851723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3049850531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3102394718"/>
                    </a:ext>
                  </a:extLst>
                </a:gridCol>
                <a:gridCol w="453382">
                  <a:extLst>
                    <a:ext uri="{9D8B030D-6E8A-4147-A177-3AD203B41FA5}">
                      <a16:colId xmlns:a16="http://schemas.microsoft.com/office/drawing/2014/main" val="3146048594"/>
                    </a:ext>
                  </a:extLst>
                </a:gridCol>
                <a:gridCol w="482393">
                  <a:extLst>
                    <a:ext uri="{9D8B030D-6E8A-4147-A177-3AD203B41FA5}">
                      <a16:colId xmlns:a16="http://schemas.microsoft.com/office/drawing/2014/main" val="348434599"/>
                    </a:ext>
                  </a:extLst>
                </a:gridCol>
                <a:gridCol w="482393">
                  <a:extLst>
                    <a:ext uri="{9D8B030D-6E8A-4147-A177-3AD203B41FA5}">
                      <a16:colId xmlns:a16="http://schemas.microsoft.com/office/drawing/2014/main" val="1155887260"/>
                    </a:ext>
                  </a:extLst>
                </a:gridCol>
              </a:tblGrid>
              <a:tr h="268244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추진 내용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>
                      <a:noFill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세부 내용 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책임자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5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6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월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1590" cap="flat" cmpd="sng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7045352"/>
                  </a:ext>
                </a:extLst>
              </a:tr>
              <a:tr h="2682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3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4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1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2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AFD7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2250795"/>
                  </a:ext>
                </a:extLst>
              </a:tr>
              <a:tr h="268244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자료조사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>
                      <a:noFill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앱 디자인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김덕일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dbl" algn="ctr">
                      <a:solidFill>
                        <a:srgbClr val="719FD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9461150"/>
                  </a:ext>
                </a:extLst>
              </a:tr>
              <a:tr h="2682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앱 개발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 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17567648"/>
                  </a:ext>
                </a:extLst>
              </a:tr>
              <a:tr h="268244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앱 </a:t>
                      </a: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설계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>
                      <a:noFill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소비자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김덕일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6128945"/>
                  </a:ext>
                </a:extLst>
              </a:tr>
              <a:tr h="2682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판매자 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김덕일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91708967"/>
                  </a:ext>
                </a:extLst>
              </a:tr>
              <a:tr h="268244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데이터베이스 설계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>
                      <a:noFill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 </a:t>
                      </a: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설계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김덕일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31314097"/>
                  </a:ext>
                </a:extLst>
              </a:tr>
              <a:tr h="29833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DB 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구축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50138034"/>
                  </a:ext>
                </a:extLst>
              </a:tr>
              <a:tr h="50213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기능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>
                      <a:noFill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로그인 및 회원가입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54288134"/>
                  </a:ext>
                </a:extLst>
              </a:tr>
              <a:tr h="268244">
                <a:tc row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소비자 기능 </a:t>
                      </a:r>
                      <a:endParaRPr lang="ko-KR" altLang="en-US" sz="11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>
                      <a:noFill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주문 기능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7795698"/>
                  </a:ext>
                </a:extLst>
              </a:tr>
              <a:tr h="2682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주문 내역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368268"/>
                  </a:ext>
                </a:extLst>
              </a:tr>
              <a:tr h="2682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내 정보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41424101"/>
                  </a:ext>
                </a:extLst>
              </a:tr>
              <a:tr h="268244">
                <a:tc row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판매자 기능 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>
                      <a:noFill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매장 관리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3516416"/>
                  </a:ext>
                </a:extLst>
              </a:tr>
              <a:tr h="2682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메뉴관리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3740778"/>
                  </a:ext>
                </a:extLst>
              </a:tr>
              <a:tr h="2682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주문관리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13112697"/>
                  </a:ext>
                </a:extLst>
              </a:tr>
              <a:tr h="26824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리뷰 관리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610730"/>
                  </a:ext>
                </a:extLst>
              </a:tr>
              <a:tr h="268244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앱 </a:t>
                      </a:r>
                      <a:r>
                        <a:rPr 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수정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>
                      <a:noFill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앱 </a:t>
                      </a:r>
                      <a:r>
                        <a:rPr 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UI </a:t>
                      </a: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수정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김덕일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19785000"/>
                  </a:ext>
                </a:extLst>
              </a:tr>
              <a:tr h="50213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오류 수정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>
                      <a:noFill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오류 수정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김덕일</a:t>
                      </a: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이지환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40667169"/>
                  </a:ext>
                </a:extLst>
              </a:tr>
              <a:tr h="50213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</a:t>
                      </a:r>
                      <a:endParaRPr lang="ko-KR" altLang="en-US" sz="11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>
                      <a:noFill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테스트</a:t>
                      </a:r>
                      <a:endParaRPr lang="ko-KR" altLang="en-US" sz="1000" b="1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이원진</a:t>
                      </a:r>
                      <a:r>
                        <a:rPr lang="en-US" altLang="ko-KR" sz="10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,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1" kern="0" spc="0" dirty="0" err="1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장연우</a:t>
                      </a:r>
                      <a:endParaRPr lang="ko-KR" altLang="en-US" sz="1000" b="1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  <a:ea typeface="맑은 고딕" panose="020B0503020000020004" pitchFamily="50" charset="-127"/>
                        </a:rPr>
                        <a:t>■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휴먼고딕"/>
                      </a:endParaRPr>
                    </a:p>
                  </a:txBody>
                  <a:tcPr marL="12823" marR="46383" marT="12823" marB="12823" anchor="ctr">
                    <a:lnL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A0BE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850288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0563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그룹 9"/>
          <p:cNvGrpSpPr/>
          <p:nvPr/>
        </p:nvGrpSpPr>
        <p:grpSpPr>
          <a:xfrm>
            <a:off x="4609879" y="2644168"/>
            <a:ext cx="3029997" cy="2158053"/>
            <a:chOff x="4920034" y="2577616"/>
            <a:chExt cx="3029997" cy="2158053"/>
          </a:xfrm>
        </p:grpSpPr>
        <p:sp>
          <p:nvSpPr>
            <p:cNvPr id="9" name="テキスト ボックス 2">
              <a:extLst>
                <a:ext uri="{FF2B5EF4-FFF2-40B4-BE49-F238E27FC236}">
                  <a16:creationId xmlns:a16="http://schemas.microsoft.com/office/drawing/2014/main" id="{7CC15B21-9934-4063-A981-1254F24D8805}"/>
                </a:ext>
              </a:extLst>
            </p:cNvPr>
            <p:cNvSpPr txBox="1"/>
            <p:nvPr/>
          </p:nvSpPr>
          <p:spPr>
            <a:xfrm>
              <a:off x="4920034" y="4150894"/>
              <a:ext cx="3029997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ko-KR" altLang="en-US" sz="3200" b="1" spc="300" dirty="0" smtClean="0">
                  <a:solidFill>
                    <a:srgbClr val="353333"/>
                  </a:solidFill>
                </a:rPr>
                <a:t>프로젝트 소개</a:t>
              </a:r>
              <a:endParaRPr kumimoji="1" lang="ja-JP" altLang="en-US" sz="3200" b="1" spc="300" dirty="0">
                <a:solidFill>
                  <a:srgbClr val="353333"/>
                </a:solidFill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5397188" y="2577616"/>
              <a:ext cx="2075688" cy="156966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9600" dirty="0" smtClean="0">
                  <a:solidFill>
                    <a:srgbClr val="353333"/>
                  </a:solidFill>
                </a:rPr>
                <a:t>2</a:t>
              </a:r>
              <a:endParaRPr lang="ko-KR" altLang="en-US" sz="9600" dirty="0">
                <a:solidFill>
                  <a:srgbClr val="353333"/>
                </a:solidFill>
              </a:endParaRPr>
            </a:p>
          </p:txBody>
        </p:sp>
      </p:grpSp>
      <p:sp>
        <p:nvSpPr>
          <p:cNvPr id="2" name="正方形/長方形 1"/>
          <p:cNvSpPr/>
          <p:nvPr/>
        </p:nvSpPr>
        <p:spPr>
          <a:xfrm>
            <a:off x="4552119" y="1885119"/>
            <a:ext cx="3087757" cy="3087757"/>
          </a:xfrm>
          <a:prstGeom prst="rect">
            <a:avLst/>
          </a:prstGeom>
          <a:solidFill>
            <a:srgbClr val="AFD7D9"/>
          </a:solidFill>
          <a:ln w="152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7" name="正方形/長方形 1"/>
          <p:cNvSpPr/>
          <p:nvPr/>
        </p:nvSpPr>
        <p:spPr>
          <a:xfrm>
            <a:off x="4552119" y="1885120"/>
            <a:ext cx="3087757" cy="3087757"/>
          </a:xfrm>
          <a:prstGeom prst="rect">
            <a:avLst/>
          </a:prstGeom>
          <a:noFill/>
          <a:ln w="152400">
            <a:solidFill>
              <a:srgbClr val="AFD7D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14921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xit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outVertic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2339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err="1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과제개요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69D8156F-0A5E-4E57-8299-C8545E75FDFC}"/>
              </a:ext>
            </a:extLst>
          </p:cNvPr>
          <p:cNvSpPr/>
          <p:nvPr/>
        </p:nvSpPr>
        <p:spPr>
          <a:xfrm>
            <a:off x="1274182" y="1278716"/>
            <a:ext cx="4972515" cy="511889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96FBCE9-542E-4F61-BD7F-EA3E19C3DC86}"/>
              </a:ext>
            </a:extLst>
          </p:cNvPr>
          <p:cNvSpPr/>
          <p:nvPr/>
        </p:nvSpPr>
        <p:spPr>
          <a:xfrm>
            <a:off x="6487680" y="1278715"/>
            <a:ext cx="4972515" cy="511889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E75EACF-8326-43CE-BE57-1E8469035B85}"/>
              </a:ext>
            </a:extLst>
          </p:cNvPr>
          <p:cNvSpPr txBox="1"/>
          <p:nvPr/>
        </p:nvSpPr>
        <p:spPr>
          <a:xfrm>
            <a:off x="6487680" y="1278715"/>
            <a:ext cx="211088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 smtClean="0">
                <a:solidFill>
                  <a:schemeClr val="accent4">
                    <a:lumMod val="75000"/>
                  </a:schemeClr>
                </a:solidFill>
              </a:rPr>
              <a:t>개선방안</a:t>
            </a:r>
            <a:endParaRPr lang="ko-KR" altLang="en-US" sz="3600" b="1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147B7F0-07C5-4591-BAD3-4D85E82379D5}"/>
              </a:ext>
            </a:extLst>
          </p:cNvPr>
          <p:cNvSpPr txBox="1"/>
          <p:nvPr/>
        </p:nvSpPr>
        <p:spPr>
          <a:xfrm>
            <a:off x="1452921" y="2083835"/>
            <a:ext cx="461503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300" dirty="0" smtClean="0">
                <a:solidFill>
                  <a:schemeClr val="accent4">
                    <a:lumMod val="50000"/>
                  </a:schemeClr>
                </a:solidFill>
              </a:rPr>
              <a:t>실제 사용되는 </a:t>
            </a:r>
            <a:r>
              <a:rPr lang="ko-KR" altLang="en-US" sz="1600" spc="300" dirty="0" err="1" smtClean="0">
                <a:solidFill>
                  <a:schemeClr val="accent4">
                    <a:lumMod val="50000"/>
                  </a:schemeClr>
                </a:solidFill>
              </a:rPr>
              <a:t>키오스크의</a:t>
            </a:r>
            <a:r>
              <a:rPr lang="ko-KR" altLang="en-US" sz="1600" spc="300" dirty="0" smtClean="0">
                <a:solidFill>
                  <a:schemeClr val="accent4">
                    <a:lumMod val="50000"/>
                  </a:schemeClr>
                </a:solidFill>
              </a:rPr>
              <a:t> 경우 내부에 설치된 곳이 많고 주문 이후 기다리는 시간이 존재하여 여러 불편함이 있습니다</a:t>
            </a:r>
            <a:r>
              <a:rPr lang="en-US" altLang="ko-KR" sz="1600" spc="300" dirty="0" smtClean="0">
                <a:solidFill>
                  <a:schemeClr val="accent4">
                    <a:lumMod val="50000"/>
                  </a:schemeClr>
                </a:solidFill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>
                <a:solidFill>
                  <a:srgbClr val="665741"/>
                </a:solidFill>
                <a:latin typeface="+mj-ea"/>
                <a:ea typeface="+mj-ea"/>
              </a:rPr>
              <a:t>직장인과 학생들의 경우 </a:t>
            </a:r>
            <a:r>
              <a:rPr lang="ko-KR" altLang="en-US" sz="1600" dirty="0" smtClean="0">
                <a:solidFill>
                  <a:srgbClr val="665741"/>
                </a:solidFill>
                <a:latin typeface="+mj-ea"/>
                <a:ea typeface="+mj-ea"/>
              </a:rPr>
              <a:t>직장근처에서 밥을 </a:t>
            </a:r>
            <a:r>
              <a:rPr lang="ko-KR" altLang="en-US" sz="1600" dirty="0">
                <a:solidFill>
                  <a:srgbClr val="665741"/>
                </a:solidFill>
                <a:latin typeface="+mj-ea"/>
                <a:ea typeface="+mj-ea"/>
              </a:rPr>
              <a:t>먹고 가는 경우가 대부분인데 </a:t>
            </a:r>
            <a:r>
              <a:rPr lang="ko-KR" altLang="en-US" sz="1600" dirty="0" err="1">
                <a:solidFill>
                  <a:srgbClr val="665741"/>
                </a:solidFill>
                <a:latin typeface="+mj-ea"/>
                <a:ea typeface="+mj-ea"/>
              </a:rPr>
              <a:t>웨이팅</a:t>
            </a:r>
            <a:r>
              <a:rPr lang="ko-KR" altLang="en-US" sz="1600" dirty="0">
                <a:solidFill>
                  <a:srgbClr val="665741"/>
                </a:solidFill>
                <a:latin typeface="+mj-ea"/>
                <a:ea typeface="+mj-ea"/>
              </a:rPr>
              <a:t> 혹은 음식을 기다리는 시간으로 인하여 식사를 급하게 하거나 거르는 경우가 있습니다</a:t>
            </a:r>
            <a:r>
              <a:rPr lang="en-US" altLang="ko-KR" sz="1600" dirty="0" smtClean="0">
                <a:solidFill>
                  <a:srgbClr val="665741"/>
                </a:solidFill>
                <a:latin typeface="+mj-ea"/>
                <a:ea typeface="+mj-ea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dirty="0" smtClean="0">
                <a:solidFill>
                  <a:srgbClr val="665741"/>
                </a:solidFill>
                <a:latin typeface="+mj-ea"/>
                <a:ea typeface="+mj-ea"/>
              </a:rPr>
              <a:t>일부 계층의 </a:t>
            </a:r>
            <a:r>
              <a:rPr lang="ko-KR" altLang="en-US" sz="1600" dirty="0" err="1" smtClean="0">
                <a:solidFill>
                  <a:srgbClr val="665741"/>
                </a:solidFill>
                <a:latin typeface="+mj-ea"/>
                <a:ea typeface="+mj-ea"/>
              </a:rPr>
              <a:t>키오스크</a:t>
            </a:r>
            <a:r>
              <a:rPr lang="ko-KR" altLang="en-US" sz="1600" dirty="0" smtClean="0">
                <a:solidFill>
                  <a:srgbClr val="665741"/>
                </a:solidFill>
                <a:latin typeface="+mj-ea"/>
                <a:ea typeface="+mj-ea"/>
              </a:rPr>
              <a:t> 사용 시 손이 닿지 않는 경우를 보았습니다</a:t>
            </a:r>
            <a:r>
              <a:rPr lang="en-US" altLang="ko-KR" sz="1600" dirty="0" smtClean="0">
                <a:solidFill>
                  <a:srgbClr val="665741"/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rgbClr val="665741"/>
              </a:solidFill>
              <a:latin typeface="+mj-ea"/>
              <a:ea typeface="+mj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661CAF9-E4EB-40F6-B000-3A824E43F899}"/>
              </a:ext>
            </a:extLst>
          </p:cNvPr>
          <p:cNvSpPr txBox="1"/>
          <p:nvPr/>
        </p:nvSpPr>
        <p:spPr>
          <a:xfrm>
            <a:off x="6609347" y="1925046"/>
            <a:ext cx="4668253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300" dirty="0" smtClean="0">
                <a:solidFill>
                  <a:schemeClr val="accent4">
                    <a:lumMod val="50000"/>
                  </a:schemeClr>
                </a:solidFill>
              </a:rPr>
              <a:t>현재 사용되는 </a:t>
            </a:r>
            <a:r>
              <a:rPr lang="ko-KR" altLang="en-US" sz="1600" spc="300" dirty="0" err="1" smtClean="0">
                <a:solidFill>
                  <a:schemeClr val="accent4">
                    <a:lumMod val="50000"/>
                  </a:schemeClr>
                </a:solidFill>
              </a:rPr>
              <a:t>키오스크의</a:t>
            </a:r>
            <a:r>
              <a:rPr lang="ko-KR" altLang="en-US" sz="1600" spc="300" dirty="0" smtClean="0">
                <a:solidFill>
                  <a:schemeClr val="accent4">
                    <a:lumMod val="50000"/>
                  </a:schemeClr>
                </a:solidFill>
              </a:rPr>
              <a:t> 경우 </a:t>
            </a:r>
            <a:r>
              <a:rPr lang="ko-KR" altLang="en-US" sz="1600" spc="300" dirty="0" err="1" smtClean="0">
                <a:solidFill>
                  <a:schemeClr val="accent4">
                    <a:lumMod val="50000"/>
                  </a:schemeClr>
                </a:solidFill>
              </a:rPr>
              <a:t>고정형으로</a:t>
            </a:r>
            <a:r>
              <a:rPr lang="ko-KR" altLang="en-US" sz="1600" spc="300" dirty="0" smtClean="0">
                <a:solidFill>
                  <a:schemeClr val="accent4">
                    <a:lumMod val="50000"/>
                  </a:schemeClr>
                </a:solidFill>
              </a:rPr>
              <a:t> 설치되어 있습니다</a:t>
            </a:r>
            <a:r>
              <a:rPr lang="en-US" altLang="ko-KR" sz="1600" spc="300" dirty="0" smtClean="0">
                <a:solidFill>
                  <a:schemeClr val="accent4">
                    <a:lumMod val="50000"/>
                  </a:schemeClr>
                </a:solidFill>
              </a:rPr>
              <a:t>. </a:t>
            </a:r>
            <a:r>
              <a:rPr lang="ko-KR" altLang="en-US" sz="1600" spc="300" dirty="0" smtClean="0">
                <a:solidFill>
                  <a:schemeClr val="accent4">
                    <a:lumMod val="50000"/>
                  </a:schemeClr>
                </a:solidFill>
              </a:rPr>
              <a:t>또한 일부 계층은 사용이 제한되기 때문에 앱으로 구현되면 문제점을 해결할 수 있습니다</a:t>
            </a:r>
            <a:r>
              <a:rPr lang="en-US" altLang="ko-KR" sz="1600" spc="300" dirty="0" smtClean="0">
                <a:solidFill>
                  <a:schemeClr val="accent4">
                    <a:lumMod val="50000"/>
                  </a:schemeClr>
                </a:solidFill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300" dirty="0" smtClean="0">
                <a:solidFill>
                  <a:schemeClr val="accent4">
                    <a:lumMod val="50000"/>
                  </a:schemeClr>
                </a:solidFill>
              </a:rPr>
              <a:t>앱을 사용하게 되면 매장 외부에서 주문을 할 수 있으며 편리하게 사용할 수 있습니다</a:t>
            </a:r>
            <a:r>
              <a:rPr lang="en-US" altLang="ko-KR" sz="1600" spc="300" dirty="0" smtClean="0">
                <a:solidFill>
                  <a:schemeClr val="accent4">
                    <a:lumMod val="50000"/>
                  </a:schemeClr>
                </a:solidFill>
              </a:rPr>
              <a:t>.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E75EACF-8326-43CE-BE57-1E8469035B85}"/>
              </a:ext>
            </a:extLst>
          </p:cNvPr>
          <p:cNvSpPr txBox="1"/>
          <p:nvPr/>
        </p:nvSpPr>
        <p:spPr>
          <a:xfrm>
            <a:off x="1271590" y="1278715"/>
            <a:ext cx="3669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smtClean="0">
                <a:solidFill>
                  <a:schemeClr val="accent4">
                    <a:lumMod val="75000"/>
                  </a:schemeClr>
                </a:solidFill>
              </a:rPr>
              <a:t>과제 선정의 배경</a:t>
            </a:r>
            <a:endParaRPr lang="ko-KR" altLang="en-US" sz="3600" b="1" dirty="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181191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2339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기대효과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01053" y="1248700"/>
            <a:ext cx="11405936" cy="40134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44500" marR="359410" indent="-12700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280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□ </a:t>
            </a:r>
            <a:r>
              <a:rPr lang="ko-KR" altLang="en-US" sz="2800" kern="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예약 </a:t>
            </a:r>
            <a:r>
              <a:rPr lang="ko-KR" altLang="en-US" sz="2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앱을 </a:t>
            </a:r>
            <a:r>
              <a:rPr lang="ko-KR" altLang="en-US" sz="2800" kern="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제작하면 </a:t>
            </a:r>
            <a:r>
              <a:rPr lang="ko-KR" altLang="en-US" sz="2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불필요한 과정을 없애고 간편하고 손쉬운 과정으로 주문을 할 수 있으며 </a:t>
            </a:r>
            <a:r>
              <a:rPr lang="ko-KR" altLang="en-US" sz="2800" kern="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휴대기기 사용 </a:t>
            </a:r>
            <a:r>
              <a:rPr lang="ko-KR" altLang="en-US" sz="2800" kern="0" dirty="0" err="1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가능한모든</a:t>
            </a:r>
            <a:r>
              <a:rPr lang="ko-KR" altLang="en-US" sz="2800" kern="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ko-KR" altLang="en-US" sz="2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계</a:t>
            </a:r>
            <a:r>
              <a:rPr lang="ko-KR" altLang="en-US" sz="2800" kern="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층의 </a:t>
            </a:r>
            <a:r>
              <a:rPr lang="ko-KR" altLang="en-US" sz="2800" kern="0" dirty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사람들이 쉽게 사용할 수 있습니다</a:t>
            </a:r>
            <a:r>
              <a:rPr lang="en-US" altLang="ko-KR" sz="2800" kern="0" dirty="0" smtClean="0">
                <a:solidFill>
                  <a:srgbClr val="000000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.</a:t>
            </a:r>
          </a:p>
          <a:p>
            <a:pPr marL="444500" marR="359410" indent="-12700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2800" kern="0" dirty="0">
              <a:solidFill>
                <a:srgbClr val="000000"/>
              </a:solidFill>
              <a:latin typeface="휴먼고딕"/>
            </a:endParaRPr>
          </a:p>
          <a:p>
            <a:pPr marL="444500" marR="359410" indent="-127000" algn="just" fontAlgn="base" latinLnBrk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</a:pPr>
            <a:r>
              <a:rPr kumimoji="0" lang="ko-KR" altLang="en-US" sz="2800" kern="0" dirty="0">
                <a:solidFill>
                  <a:prstClr val="black">
                    <a:lumMod val="75000"/>
                    <a:lumOff val="25000"/>
                  </a:prstClr>
                </a:solidFill>
              </a:rPr>
              <a:t>□ </a:t>
            </a:r>
            <a:r>
              <a:rPr kumimoji="0" lang="ko-KR" altLang="en-US" sz="2800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매장의 경우 사람이 밀집 되는 시간을 앱을 통해 미리 주문을 받음으로써 앱 사용 전 보다 더 빠르게 준비하여 회전율을 높일 수 있으며  의사소통으로 인한 손님과의 마찰을 줄일 수 있습니다</a:t>
            </a:r>
            <a:r>
              <a:rPr kumimoji="0" lang="en-US" altLang="ko-KR" sz="2800" kern="0" dirty="0" smtClean="0">
                <a:solidFill>
                  <a:prstClr val="black">
                    <a:lumMod val="75000"/>
                    <a:lumOff val="25000"/>
                  </a:prstClr>
                </a:solidFill>
              </a:rPr>
              <a:t>.</a:t>
            </a:r>
            <a:endParaRPr lang="ko-KR" altLang="en-US" sz="2800" kern="0" dirty="0">
              <a:solidFill>
                <a:srgbClr val="000000"/>
              </a:solidFill>
              <a:latin typeface="휴먼고딕"/>
            </a:endParaRPr>
          </a:p>
        </p:txBody>
      </p:sp>
    </p:spTree>
    <p:extLst>
      <p:ext uri="{BB962C8B-B14F-4D97-AF65-F5344CB8AC3E}">
        <p14:creationId xmlns:p14="http://schemas.microsoft.com/office/powerpoint/2010/main" val="180541313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/>
          <p:cNvSpPr/>
          <p:nvPr/>
        </p:nvSpPr>
        <p:spPr>
          <a:xfrm>
            <a:off x="0" y="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/>
          <p:cNvSpPr/>
          <p:nvPr/>
        </p:nvSpPr>
        <p:spPr>
          <a:xfrm>
            <a:off x="0" y="6786000"/>
            <a:ext cx="12192000" cy="72000"/>
          </a:xfrm>
          <a:prstGeom prst="rect">
            <a:avLst/>
          </a:prstGeom>
          <a:solidFill>
            <a:srgbClr val="AFD7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1274182" y="198782"/>
            <a:ext cx="25442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b="1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개발 환경</a:t>
            </a:r>
            <a:endParaRPr lang="ja-JP" altLang="en-US" sz="3600" b="1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32523" y="198782"/>
            <a:ext cx="114165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100" spc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</a:t>
            </a:r>
            <a:r>
              <a:rPr lang="en-US" altLang="ja-JP" sz="1100" spc="600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2</a:t>
            </a:r>
            <a:endParaRPr kumimoji="1" lang="ja-JP" altLang="en-US" sz="1100" spc="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66F8BB50-E128-481B-A16F-7172051C5D58}"/>
              </a:ext>
            </a:extLst>
          </p:cNvPr>
          <p:cNvSpPr/>
          <p:nvPr/>
        </p:nvSpPr>
        <p:spPr>
          <a:xfrm>
            <a:off x="1596927" y="1109488"/>
            <a:ext cx="1846680" cy="18466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274B4049-12A0-4E6C-9EDC-EE9081F2F21C}"/>
              </a:ext>
            </a:extLst>
          </p:cNvPr>
          <p:cNvSpPr/>
          <p:nvPr/>
        </p:nvSpPr>
        <p:spPr>
          <a:xfrm>
            <a:off x="5201165" y="1109486"/>
            <a:ext cx="1846680" cy="18466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BD4AACCB-2450-4314-B413-788A2F2E3C57}"/>
              </a:ext>
            </a:extLst>
          </p:cNvPr>
          <p:cNvSpPr/>
          <p:nvPr/>
        </p:nvSpPr>
        <p:spPr>
          <a:xfrm>
            <a:off x="8805402" y="1109484"/>
            <a:ext cx="1846680" cy="184668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/>
          </a:p>
        </p:txBody>
      </p:sp>
      <p:sp>
        <p:nvSpPr>
          <p:cNvPr id="15" name="テキスト ボックス 8">
            <a:extLst>
              <a:ext uri="{FF2B5EF4-FFF2-40B4-BE49-F238E27FC236}">
                <a16:creationId xmlns:a16="http://schemas.microsoft.com/office/drawing/2014/main" id="{88907138-8988-4B95-A70A-484F49158257}"/>
              </a:ext>
            </a:extLst>
          </p:cNvPr>
          <p:cNvSpPr txBox="1"/>
          <p:nvPr/>
        </p:nvSpPr>
        <p:spPr>
          <a:xfrm>
            <a:off x="1274182" y="3105295"/>
            <a:ext cx="24032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Android Studio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テキスト ボックス 9">
            <a:extLst>
              <a:ext uri="{FF2B5EF4-FFF2-40B4-BE49-F238E27FC236}">
                <a16:creationId xmlns:a16="http://schemas.microsoft.com/office/drawing/2014/main" id="{657912A2-233D-447F-989C-D3FE57CEC881}"/>
              </a:ext>
            </a:extLst>
          </p:cNvPr>
          <p:cNvSpPr txBox="1"/>
          <p:nvPr/>
        </p:nvSpPr>
        <p:spPr>
          <a:xfrm>
            <a:off x="5660624" y="3105296"/>
            <a:ext cx="8707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Java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テキスト ボックス 10">
            <a:extLst>
              <a:ext uri="{FF2B5EF4-FFF2-40B4-BE49-F238E27FC236}">
                <a16:creationId xmlns:a16="http://schemas.microsoft.com/office/drawing/2014/main" id="{63B04C8E-67C0-44BA-BF0A-037E75358960}"/>
              </a:ext>
            </a:extLst>
          </p:cNvPr>
          <p:cNvSpPr txBox="1"/>
          <p:nvPr/>
        </p:nvSpPr>
        <p:spPr>
          <a:xfrm>
            <a:off x="9003223" y="3105296"/>
            <a:ext cx="1451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R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</a:rPr>
              <a:t>Firebase</a:t>
            </a:r>
            <a:endParaRPr kumimoji="1" lang="ja-JP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5831" y="1416335"/>
            <a:ext cx="1246353" cy="1330982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5177" y="1161189"/>
            <a:ext cx="1196171" cy="1538665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9729" y="1233811"/>
            <a:ext cx="1696030" cy="16960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198207" y="3716087"/>
            <a:ext cx="2754957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Android </a:t>
            </a:r>
            <a:r>
              <a:rPr lang="ko-KR" altLang="en-US" sz="1600" dirty="0"/>
              <a:t>앱 개발을 위한 공식 통합 </a:t>
            </a:r>
            <a:r>
              <a:rPr lang="ko-KR" altLang="en-US" sz="1600" dirty="0" smtClean="0"/>
              <a:t>개발 환경</a:t>
            </a:r>
            <a:r>
              <a:rPr lang="en-US" altLang="ko-KR" sz="1600" dirty="0"/>
              <a:t>(IDE)</a:t>
            </a:r>
            <a:r>
              <a:rPr lang="ko-KR" altLang="en-US" sz="1600" dirty="0"/>
              <a:t>이다</a:t>
            </a:r>
            <a:r>
              <a:rPr lang="en-US" altLang="ko-KR" sz="1600" dirty="0" smtClean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 smtClean="0"/>
              <a:t>레이아웃 편집 기능이 사용하기 쉽다</a:t>
            </a:r>
            <a:r>
              <a:rPr lang="en-US" altLang="ko-KR" sz="1600" dirty="0" smtClean="0"/>
              <a:t>.</a:t>
            </a:r>
          </a:p>
          <a:p>
            <a:r>
              <a:rPr lang="ko-KR" altLang="en-US" sz="1600" dirty="0" smtClean="0"/>
              <a:t>코드의 성능 및 호환성을 체크해주며 </a:t>
            </a:r>
            <a:r>
              <a:rPr lang="en-US" altLang="ko-KR" sz="1600" dirty="0" smtClean="0"/>
              <a:t>Lint</a:t>
            </a:r>
            <a:r>
              <a:rPr lang="ko-KR" altLang="en-US" sz="1600" dirty="0" smtClean="0"/>
              <a:t>의 기능이 강화 되어있다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sp>
        <p:nvSpPr>
          <p:cNvPr id="20" name="TextBox 19"/>
          <p:cNvSpPr txBox="1"/>
          <p:nvPr/>
        </p:nvSpPr>
        <p:spPr>
          <a:xfrm>
            <a:off x="4747026" y="3716087"/>
            <a:ext cx="275495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 smtClean="0"/>
              <a:t>객체 지향 언어이며</a:t>
            </a:r>
            <a:r>
              <a:rPr lang="en-US" altLang="ko-KR" sz="1600" dirty="0"/>
              <a:t> </a:t>
            </a:r>
            <a:r>
              <a:rPr lang="ko-KR" altLang="en-US" sz="1600" dirty="0" smtClean="0"/>
              <a:t>캡슐화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상속</a:t>
            </a:r>
            <a:r>
              <a:rPr lang="en-US" altLang="ko-KR" sz="1600" dirty="0" smtClean="0"/>
              <a:t>, </a:t>
            </a:r>
            <a:r>
              <a:rPr lang="ko-KR" altLang="en-US" sz="1600" dirty="0" err="1" smtClean="0"/>
              <a:t>다형성</a:t>
            </a:r>
            <a:r>
              <a:rPr lang="ko-KR" altLang="en-US" sz="1600" dirty="0" smtClean="0"/>
              <a:t> 등 많은 기능을 지원한다</a:t>
            </a:r>
            <a:r>
              <a:rPr lang="en-US" altLang="ko-KR" sz="1600" dirty="0" smtClean="0"/>
              <a:t>.</a:t>
            </a:r>
          </a:p>
          <a:p>
            <a:r>
              <a:rPr lang="ko-KR" altLang="en-US" sz="1600" dirty="0" smtClean="0"/>
              <a:t>오픈소스 라이브러리가 풍부하여 개발 시간을 단축하면서 안정성을 높일 수 있다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  <p:sp>
        <p:nvSpPr>
          <p:cNvPr id="23" name="TextBox 22"/>
          <p:cNvSpPr txBox="1"/>
          <p:nvPr/>
        </p:nvSpPr>
        <p:spPr>
          <a:xfrm>
            <a:off x="8400265" y="3716087"/>
            <a:ext cx="27549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/>
              <a:t>Document </a:t>
            </a:r>
            <a:r>
              <a:rPr lang="ko-KR" altLang="en-US" sz="1600" dirty="0" smtClean="0"/>
              <a:t>형식의 빠르고 간편한 </a:t>
            </a:r>
            <a:r>
              <a:rPr lang="en-US" altLang="ko-KR" sz="1600" dirty="0" smtClean="0"/>
              <a:t>NoSQL </a:t>
            </a:r>
            <a:r>
              <a:rPr lang="ko-KR" altLang="en-US" sz="1600" dirty="0" smtClean="0"/>
              <a:t>기반의 데이터베이스</a:t>
            </a:r>
            <a:endParaRPr lang="en-US" altLang="ko-KR" sz="1600" dirty="0" smtClean="0"/>
          </a:p>
          <a:p>
            <a:r>
              <a:rPr lang="en-US" altLang="ko-KR" sz="1600" dirty="0" smtClean="0"/>
              <a:t>RTSP(Real Time Stream Protocol) </a:t>
            </a:r>
            <a:r>
              <a:rPr lang="ko-KR" altLang="en-US" sz="1600" dirty="0" smtClean="0"/>
              <a:t>방식의 데이터베이스를 지원한다</a:t>
            </a:r>
            <a:r>
              <a:rPr lang="en-US" altLang="ko-KR" sz="1600" dirty="0" smtClean="0"/>
              <a:t>.</a:t>
            </a:r>
          </a:p>
          <a:p>
            <a:r>
              <a:rPr lang="ko-KR" altLang="en-US" sz="1600" dirty="0" smtClean="0"/>
              <a:t>인증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데이터베이스</a:t>
            </a:r>
            <a:r>
              <a:rPr lang="en-US" altLang="ko-KR" sz="1600" dirty="0" smtClean="0"/>
              <a:t>, </a:t>
            </a:r>
            <a:r>
              <a:rPr lang="ko-KR" altLang="en-US" sz="1600" dirty="0" smtClean="0"/>
              <a:t>스토리지</a:t>
            </a:r>
            <a:r>
              <a:rPr lang="en-US" altLang="ko-KR" sz="1600" dirty="0" smtClean="0"/>
              <a:t>,  Push</a:t>
            </a:r>
            <a:r>
              <a:rPr lang="ko-KR" altLang="en-US" sz="1600" dirty="0" err="1" smtClean="0"/>
              <a:t>알람</a:t>
            </a:r>
            <a:r>
              <a:rPr lang="ko-KR" altLang="en-US" sz="1600" dirty="0" smtClean="0"/>
              <a:t> 등의 기능을 제공한다</a:t>
            </a:r>
            <a:r>
              <a:rPr lang="en-US" altLang="ko-KR" sz="1600" dirty="0" smtClean="0"/>
              <a:t>.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2622629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Coral_2019">
      <a:dk1>
        <a:sysClr val="windowText" lastClr="000000"/>
      </a:dk1>
      <a:lt1>
        <a:sysClr val="window" lastClr="FFFFFF"/>
      </a:lt1>
      <a:dk2>
        <a:srgbClr val="D0CECE"/>
      </a:dk2>
      <a:lt2>
        <a:srgbClr val="FFFFFF"/>
      </a:lt2>
      <a:accent1>
        <a:srgbClr val="F86F6C"/>
      </a:accent1>
      <a:accent2>
        <a:srgbClr val="E9D3C6"/>
      </a:accent2>
      <a:accent3>
        <a:srgbClr val="EAA65F"/>
      </a:accent3>
      <a:accent4>
        <a:srgbClr val="BBAB94"/>
      </a:accent4>
      <a:accent5>
        <a:srgbClr val="BEDAE5"/>
      </a:accent5>
      <a:accent6>
        <a:srgbClr val="688084"/>
      </a:accent6>
      <a:hlink>
        <a:srgbClr val="44546A"/>
      </a:hlink>
      <a:folHlink>
        <a:srgbClr val="44546A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kumimoji="1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901</TotalTime>
  <Words>826</Words>
  <Application>Microsoft Office PowerPoint</Application>
  <PresentationFormat>와이드스크린</PresentationFormat>
  <Paragraphs>279</Paragraphs>
  <Slides>26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26</vt:i4>
      </vt:variant>
    </vt:vector>
  </HeadingPairs>
  <TitlesOfParts>
    <vt:vector size="31" baseType="lpstr">
      <vt:lpstr>나눔스퀘어라운드 Regular</vt:lpstr>
      <vt:lpstr>맑은 고딕</vt:lpstr>
      <vt:lpstr>휴먼고딕</vt:lpstr>
      <vt:lpstr>Arial</vt:lpstr>
      <vt:lpstr>Office テーマ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Saebyeol Yu</dc:creator>
  <cp:lastModifiedBy>Windows 사용자</cp:lastModifiedBy>
  <cp:revision>60</cp:revision>
  <dcterms:created xsi:type="dcterms:W3CDTF">2018-12-07T00:32:38Z</dcterms:created>
  <dcterms:modified xsi:type="dcterms:W3CDTF">2021-06-14T15:49:44Z</dcterms:modified>
</cp:coreProperties>
</file>

<file path=docProps/thumbnail.jpeg>
</file>